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74" r:id="rId16"/>
    <p:sldId id="438" r:id="rId17"/>
    <p:sldId id="575" r:id="rId18"/>
    <p:sldId id="576" r:id="rId19"/>
    <p:sldId id="581" r:id="rId20"/>
    <p:sldId id="577" r:id="rId21"/>
    <p:sldId id="587" r:id="rId22"/>
    <p:sldId id="588" r:id="rId23"/>
    <p:sldId id="589" r:id="rId24"/>
    <p:sldId id="595" r:id="rId25"/>
    <p:sldId id="591" r:id="rId26"/>
    <p:sldId id="592" r:id="rId27"/>
    <p:sldId id="590" r:id="rId28"/>
    <p:sldId id="594" r:id="rId29"/>
    <p:sldId id="596" r:id="rId30"/>
    <p:sldId id="597" r:id="rId31"/>
    <p:sldId id="569" r:id="rId32"/>
    <p:sldId id="582" r:id="rId33"/>
    <p:sldId id="583" r:id="rId34"/>
    <p:sldId id="584" r:id="rId35"/>
    <p:sldId id="585" r:id="rId36"/>
    <p:sldId id="586" r:id="rId37"/>
    <p:sldId id="578" r:id="rId38"/>
    <p:sldId id="579" r:id="rId39"/>
    <p:sldId id="570" r:id="rId40"/>
    <p:sldId id="571" r:id="rId41"/>
    <p:sldId id="572" r:id="rId42"/>
    <p:sldId id="573" r:id="rId43"/>
    <p:sldId id="568" r:id="rId44"/>
    <p:sldId id="567" r:id="rId45"/>
    <p:sldId id="559" r:id="rId46"/>
    <p:sldId id="544" r:id="rId47"/>
    <p:sldId id="546" r:id="rId48"/>
    <p:sldId id="557" r:id="rId49"/>
    <p:sldId id="558" r:id="rId50"/>
    <p:sldId id="560" r:id="rId51"/>
    <p:sldId id="561" r:id="rId52"/>
    <p:sldId id="562" r:id="rId53"/>
    <p:sldId id="563" r:id="rId54"/>
    <p:sldId id="564" r:id="rId55"/>
    <p:sldId id="565" r:id="rId56"/>
    <p:sldId id="547" r:id="rId57"/>
    <p:sldId id="552" r:id="rId58"/>
    <p:sldId id="556" r:id="rId59"/>
    <p:sldId id="550" r:id="rId60"/>
    <p:sldId id="553" r:id="rId61"/>
    <p:sldId id="551" r:id="rId62"/>
    <p:sldId id="554" r:id="rId63"/>
    <p:sldId id="516" r:id="rId64"/>
    <p:sldId id="548" r:id="rId65"/>
    <p:sldId id="549" r:id="rId66"/>
    <p:sldId id="545" r:id="rId67"/>
    <p:sldId id="517" r:id="rId68"/>
    <p:sldId id="281" r:id="rId69"/>
    <p:sldId id="536" r:id="rId70"/>
    <p:sldId id="537" r:id="rId71"/>
    <p:sldId id="538" r:id="rId72"/>
    <p:sldId id="539" r:id="rId73"/>
    <p:sldId id="540" r:id="rId74"/>
    <p:sldId id="541" r:id="rId75"/>
    <p:sldId id="534" r:id="rId76"/>
    <p:sldId id="535" r:id="rId77"/>
    <p:sldId id="518" r:id="rId78"/>
    <p:sldId id="519" r:id="rId79"/>
    <p:sldId id="514" r:id="rId80"/>
    <p:sldId id="373" r:id="rId81"/>
    <p:sldId id="408" r:id="rId82"/>
    <p:sldId id="375" r:id="rId83"/>
    <p:sldId id="460" r:id="rId84"/>
    <p:sldId id="416" r:id="rId85"/>
    <p:sldId id="463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80" r:id="rId94"/>
    <p:sldId id="473" r:id="rId95"/>
    <p:sldId id="474" r:id="rId96"/>
    <p:sldId id="418" r:id="rId97"/>
    <p:sldId id="479" r:id="rId98"/>
    <p:sldId id="486" r:id="rId99"/>
    <p:sldId id="489" r:id="rId100"/>
    <p:sldId id="490" r:id="rId101"/>
    <p:sldId id="493" r:id="rId102"/>
    <p:sldId id="491" r:id="rId103"/>
    <p:sldId id="494" r:id="rId104"/>
    <p:sldId id="495" r:id="rId105"/>
    <p:sldId id="496" r:id="rId106"/>
    <p:sldId id="500" r:id="rId107"/>
    <p:sldId id="497" r:id="rId108"/>
    <p:sldId id="498" r:id="rId109"/>
    <p:sldId id="499" r:id="rId110"/>
    <p:sldId id="492" r:id="rId111"/>
    <p:sldId id="501" r:id="rId112"/>
    <p:sldId id="502" r:id="rId113"/>
    <p:sldId id="503" r:id="rId114"/>
    <p:sldId id="504" r:id="rId115"/>
    <p:sldId id="508" r:id="rId116"/>
    <p:sldId id="510" r:id="rId117"/>
    <p:sldId id="509" r:id="rId118"/>
    <p:sldId id="506" r:id="rId119"/>
    <p:sldId id="507" r:id="rId120"/>
    <p:sldId id="511" r:id="rId121"/>
    <p:sldId id="512" r:id="rId122"/>
    <p:sldId id="513" r:id="rId123"/>
    <p:sldId id="452" r:id="rId124"/>
    <p:sldId id="450" r:id="rId125"/>
    <p:sldId id="425" r:id="rId126"/>
    <p:sldId id="426" r:id="rId127"/>
    <p:sldId id="483" r:id="rId128"/>
    <p:sldId id="482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7451EB"/>
    <a:srgbClr val="5B9BD5"/>
    <a:srgbClr val="ED7D31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80468" autoAdjust="0"/>
  </p:normalViewPr>
  <p:slideViewPr>
    <p:cSldViewPr snapToGrid="0">
      <p:cViewPr varScale="1">
        <p:scale>
          <a:sx n="88" d="100"/>
          <a:sy n="88" d="100"/>
        </p:scale>
        <p:origin x="9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Champion: Acheté récemment, commandez souvent et dépensez le plus.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Fidèle: Commandes régulièrement. Réactif aux promotions.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Loyaliste potentiel: Clients récents, et dépensé une bonne somme.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Nouveaux clients: Acheté le plus récemment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Prometteur: Loyaliste potentiel il y a quelques mois. Dépense fréquemment et une bonne quantité. Mais le dernier achat remonte à plusieurs semaines.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Cœur: Clients standard avec achat il n'y a pas trop longtemps.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Besoin d'attentions: </a:t>
            </a:r>
            <a:r>
              <a:rPr lang="en-US" b="0" i="0" dirty="0">
                <a:solidFill>
                  <a:srgbClr val="1C1733"/>
                </a:solidFill>
                <a:effectLst/>
                <a:latin typeface="proxima nova"/>
              </a:rPr>
              <a:t>Core customers whose last purchase happened more than one month ago.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On ne peut pas les perdre mais perdre: Fait les plus grosses commandes, et souvent. Mais je n'y suis pas retourné depuis longtemps.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À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risg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: Similaire à « Impossible de les perdre mais en perdant » mais avec une valeur monétaire et une fréquence plus petites.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Perdant mais engagé: Ils ont effectué leur dernier achat il y a longtemps, mais au cours des 4 dernières semaines, ils ont soit visité le site, soit ouvert un e-mail.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Perdu: J'ai fait mon dernier achat il y a longtemps et je ne me suis pas engagé du tout au cours des 4 dernières semaines.</a:t>
            </a: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4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Frequency vs Monetary: </a:t>
            </a:r>
            <a:r>
              <a:rPr lang="fr-FR" dirty="0"/>
              <a:t>les achats réguliers sont pour une petite somme d'argent</a:t>
            </a:r>
          </a:p>
          <a:p>
            <a:pPr marL="0" indent="0">
              <a:buFontTx/>
              <a:buNone/>
            </a:pPr>
            <a:r>
              <a:rPr lang="en-US" dirty="0"/>
              <a:t>- Frequency vs Recency: </a:t>
            </a:r>
            <a:r>
              <a:rPr lang="fr-FR" dirty="0"/>
              <a:t>la fréquence d'achat est faible par rapport à la récence</a:t>
            </a:r>
            <a:endParaRPr lang="en-US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7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34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33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98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8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4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nous allons travailler avec le score Silhouette car c'est le plus informatif</a:t>
            </a:r>
            <a:br>
              <a:rPr lang="fr-FR" dirty="0"/>
            </a:br>
            <a:r>
              <a:rPr lang="fr-FR" dirty="0"/>
              <a:t>et nous allons travailler avec le nombre de cluster supérieur ou proche de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19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05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2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F733BD4-DC32-4807-9F05-9F23BB15E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842818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137655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13050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821719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136011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821719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126035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5036992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11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5036989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5036942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1875127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2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1875124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1867352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lèche : courbe vers le bas 1">
            <a:extLst>
              <a:ext uri="{FF2B5EF4-FFF2-40B4-BE49-F238E27FC236}">
                <a16:creationId xmlns:a16="http://schemas.microsoft.com/office/drawing/2014/main" id="{F14C0B65-9BB2-4C5A-8D54-D84B3404DF6F}"/>
              </a:ext>
            </a:extLst>
          </p:cNvPr>
          <p:cNvSpPr/>
          <p:nvPr/>
        </p:nvSpPr>
        <p:spPr>
          <a:xfrm rot="10800000" flipV="1">
            <a:off x="4696667" y="2349723"/>
            <a:ext cx="2607455" cy="397500"/>
          </a:xfrm>
          <a:prstGeom prst="curvedDownArrow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Google Shape;189;p19">
            <a:extLst>
              <a:ext uri="{FF2B5EF4-FFF2-40B4-BE49-F238E27FC236}">
                <a16:creationId xmlns:a16="http://schemas.microsoft.com/office/drawing/2014/main" id="{DBD52A80-DCB7-4F80-B7D9-00C9763A88D7}"/>
              </a:ext>
            </a:extLst>
          </p:cNvPr>
          <p:cNvSpPr/>
          <p:nvPr/>
        </p:nvSpPr>
        <p:spPr>
          <a:xfrm>
            <a:off x="6941056" y="3960960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3;p19">
            <a:extLst>
              <a:ext uri="{FF2B5EF4-FFF2-40B4-BE49-F238E27FC236}">
                <a16:creationId xmlns:a16="http://schemas.microsoft.com/office/drawing/2014/main" id="{95556EFD-4D1F-4986-B187-E31BDC4CB0C1}"/>
              </a:ext>
            </a:extLst>
          </p:cNvPr>
          <p:cNvSpPr txBox="1"/>
          <p:nvPr/>
        </p:nvSpPr>
        <p:spPr>
          <a:xfrm>
            <a:off x="7285335" y="4105484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5" name="Google Shape;197;p19">
            <a:extLst>
              <a:ext uri="{FF2B5EF4-FFF2-40B4-BE49-F238E27FC236}">
                <a16:creationId xmlns:a16="http://schemas.microsoft.com/office/drawing/2014/main" id="{AEFBD1BC-7152-4883-A5F4-6A0BF9163224}"/>
              </a:ext>
            </a:extLst>
          </p:cNvPr>
          <p:cNvSpPr/>
          <p:nvPr/>
        </p:nvSpPr>
        <p:spPr>
          <a:xfrm>
            <a:off x="8462181" y="4191055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84F92C98-F858-45E7-9B6E-30004B1761AD}"/>
              </a:ext>
            </a:extLst>
          </p:cNvPr>
          <p:cNvSpPr txBox="1"/>
          <p:nvPr/>
        </p:nvSpPr>
        <p:spPr>
          <a:xfrm>
            <a:off x="8462682" y="4190924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D8EED7F-7EA3-46F7-9250-551D91D5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41" y="4263224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94" y="1792220"/>
            <a:ext cx="5951892" cy="393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4662404" y="2342722"/>
            <a:ext cx="104471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4662404" y="5179366"/>
            <a:ext cx="1902537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10572671" y="3059796"/>
            <a:ext cx="1583334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8364891" y="2069197"/>
            <a:ext cx="3757890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F7F102-8EED-4643-8103-DF21B70C54BC}"/>
              </a:ext>
            </a:extLst>
          </p:cNvPr>
          <p:cNvSpPr txBox="1"/>
          <p:nvPr/>
        </p:nvSpPr>
        <p:spPr>
          <a:xfrm>
            <a:off x="819300" y="18509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comportementale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2B5A920-0ADA-412F-AA35-E0605FC5EA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850939"/>
            <a:ext cx="457727" cy="42727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9E4FDE2-5FF9-4C05-9E64-2E2066328C0C}"/>
              </a:ext>
            </a:extLst>
          </p:cNvPr>
          <p:cNvSpPr txBox="1"/>
          <p:nvPr/>
        </p:nvSpPr>
        <p:spPr>
          <a:xfrm>
            <a:off x="819300" y="25070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de la valeur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6D83285-09C6-428D-97AF-133672A9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7039"/>
            <a:ext cx="457727" cy="427272"/>
          </a:xfrm>
          <a:prstGeom prst="rect">
            <a:avLst/>
          </a:prstGeom>
        </p:spPr>
      </p:pic>
      <p:sp>
        <p:nvSpPr>
          <p:cNvPr id="16" name="Google Shape;886;p38">
            <a:extLst>
              <a:ext uri="{FF2B5EF4-FFF2-40B4-BE49-F238E27FC236}">
                <a16:creationId xmlns:a16="http://schemas.microsoft.com/office/drawing/2014/main" id="{B42B0395-B753-4E2C-A5BB-D294D2BC3285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87;p38">
            <a:extLst>
              <a:ext uri="{FF2B5EF4-FFF2-40B4-BE49-F238E27FC236}">
                <a16:creationId xmlns:a16="http://schemas.microsoft.com/office/drawing/2014/main" id="{41A89DEC-172E-485F-91CE-38FE85BFBF61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B1BABD-5B1C-4EBA-BB0B-FE66A486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" y="1795410"/>
            <a:ext cx="7943044" cy="4199189"/>
          </a:xfrm>
          <a:prstGeom prst="rect">
            <a:avLst/>
          </a:prstGeom>
        </p:spPr>
      </p:pic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EF42D941-3765-4F4D-AD6C-A15E6EA9DF15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990DC521-0FA0-4F5D-9D87-681263AD3157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D1EE1EED-94FC-4BED-9061-E324CFBA2B20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87;p38">
            <a:extLst>
              <a:ext uri="{FF2B5EF4-FFF2-40B4-BE49-F238E27FC236}">
                <a16:creationId xmlns:a16="http://schemas.microsoft.com/office/drawing/2014/main" id="{2C64F999-56CC-4BFD-9DB6-97C45CA1352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58426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59328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435961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CA2A5CC5-4CEC-4C78-B707-B53D5B57F4D9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887;p38">
            <a:extLst>
              <a:ext uri="{FF2B5EF4-FFF2-40B4-BE49-F238E27FC236}">
                <a16:creationId xmlns:a16="http://schemas.microsoft.com/office/drawing/2014/main" id="{310A2D47-332D-4017-B980-E3567DF3AAF4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Poids de chaque catégorie dans les achats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8EBCA19-DA2E-4523-8248-F546482F2F63}"/>
              </a:ext>
            </a:extLst>
          </p:cNvPr>
          <p:cNvSpPr txBox="1"/>
          <p:nvPr/>
        </p:nvSpPr>
        <p:spPr>
          <a:xfrm>
            <a:off x="835632" y="1421892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A6F22EEB-C7A1-438E-8928-11AF315CD7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21892"/>
            <a:ext cx="457727" cy="427272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629AB831-2945-4843-9B4D-D23014BA1D30}"/>
              </a:ext>
            </a:extLst>
          </p:cNvPr>
          <p:cNvSpPr txBox="1"/>
          <p:nvPr/>
        </p:nvSpPr>
        <p:spPr>
          <a:xfrm>
            <a:off x="835632" y="1818405"/>
            <a:ext cx="52603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Filtration de l’information par la dernière année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it-IT" sz="1400" dirty="0">
                <a:solidFill>
                  <a:srgbClr val="202124"/>
                </a:solidFill>
                <a:latin typeface="Google Sans"/>
              </a:rPr>
              <a:t>2017-10-17 / 2018-10-17</a:t>
            </a:r>
            <a:br>
              <a:rPr lang="it-IT" sz="1400" dirty="0">
                <a:solidFill>
                  <a:srgbClr val="202124"/>
                </a:solidFill>
                <a:latin typeface="Google Sans"/>
              </a:rPr>
            </a:br>
            <a:endParaRPr lang="it-IT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Suppressions de commandes  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r>
              <a:rPr lang="it-IT" sz="1400" dirty="0">
                <a:solidFill>
                  <a:srgbClr val="202124"/>
                </a:solidFill>
                <a:latin typeface="Google Sans"/>
              </a:rPr>
              <a:t>« unavailable » et « canceled »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0A60715-7CB4-42D3-B82B-378A0DB5C4D1}"/>
              </a:ext>
            </a:extLst>
          </p:cNvPr>
          <p:cNvSpPr txBox="1"/>
          <p:nvPr/>
        </p:nvSpPr>
        <p:spPr>
          <a:xfrm>
            <a:off x="835632" y="3261531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3626150C-79C8-4CF5-8A89-89ED759D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61531"/>
            <a:ext cx="457727" cy="42727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C74FC6-895A-4B8F-8D54-580059632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" r="9197" b="3320"/>
          <a:stretch/>
        </p:blipFill>
        <p:spPr>
          <a:xfrm>
            <a:off x="6494423" y="2240853"/>
            <a:ext cx="4976424" cy="394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54A0D2D-D97E-4438-B34A-FC09C621A8BF}"/>
              </a:ext>
            </a:extLst>
          </p:cNvPr>
          <p:cNvSpPr/>
          <p:nvPr/>
        </p:nvSpPr>
        <p:spPr>
          <a:xfrm>
            <a:off x="8156464" y="1421892"/>
            <a:ext cx="403553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FAFBC89-06CF-4216-8D30-DC3B227E1F2C}"/>
              </a:ext>
            </a:extLst>
          </p:cNvPr>
          <p:cNvSpPr txBox="1"/>
          <p:nvPr/>
        </p:nvSpPr>
        <p:spPr>
          <a:xfrm>
            <a:off x="8174478" y="1450700"/>
            <a:ext cx="401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Depuis 74 catégories à seulement 11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658812-BF6A-411C-87A0-39EA66DD4CD5}"/>
              </a:ext>
            </a:extLst>
          </p:cNvPr>
          <p:cNvSpPr txBox="1"/>
          <p:nvPr/>
        </p:nvSpPr>
        <p:spPr>
          <a:xfrm>
            <a:off x="835632" y="3679819"/>
            <a:ext cx="52603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L'identification des catégories avec plus de ventes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Les 30 mots le plus commun dans les catégories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Regroupement des catégories à travers d'une phase d'observation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Transformation de catégories à variables avec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pivot_table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Calcul du poids basé sur le total des achats de chaque client</a:t>
            </a:r>
            <a:endParaRPr lang="it-IT" dirty="0">
              <a:solidFill>
                <a:srgbClr val="202124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71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98732"/>
              </p:ext>
            </p:extLst>
          </p:nvPr>
        </p:nvGraphicFramePr>
        <p:xfrm>
          <a:off x="377907" y="1328759"/>
          <a:ext cx="11347928" cy="48312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fashion_bags_accessories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fashio_female_clothing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fashion_sport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fashion_shoes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fashion_male_clothing</a:t>
                      </a:r>
                      <a:r>
                        <a:rPr lang="en-US" sz="1500" dirty="0"/>
                        <a:t>,  </a:t>
                      </a:r>
                      <a:r>
                        <a:rPr lang="en-US" sz="1500" dirty="0" err="1"/>
                        <a:t>fashion_underwear_beach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fashion_childrens_clothes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cool_stuff</a:t>
                      </a:r>
                      <a:r>
                        <a:rPr lang="en-US" sz="1500" dirty="0"/>
                        <a:t>, art, </a:t>
                      </a:r>
                      <a:r>
                        <a:rPr lang="en-US" sz="1500" dirty="0" err="1"/>
                        <a:t>arts_and_craftmanship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watches_gifts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n-US" sz="1500" dirty="0" err="1"/>
                        <a:t>pc_gamer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consoles_games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dvds_blu_ray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, baby,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drinks, food, </a:t>
                      </a:r>
                      <a:r>
                        <a:rPr lang="en-US" sz="1500" dirty="0" err="1"/>
                        <a:t>food_drink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la_cuisine</a:t>
                      </a:r>
                      <a:r>
                        <a:rPr lang="en-US" sz="1500" dirty="0"/>
                        <a:t>, 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Others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26011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plupart des clients ont acheté une seule fois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F30D0A0-CB3E-4516-880B-E26F8EC4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2317500"/>
            <a:ext cx="3759551" cy="370258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C89018-8B91-41FD-9EAD-BD822F7FD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1"/>
          <a:stretch/>
        </p:blipFill>
        <p:spPr>
          <a:xfrm>
            <a:off x="5107342" y="2053623"/>
            <a:ext cx="3566171" cy="24591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FA38A02-D73E-40F0-8867-76C07A60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973" y="3828259"/>
            <a:ext cx="3566172" cy="24970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3D0AB-98FD-4574-99EE-E77547D5C0B1}"/>
              </a:ext>
            </a:extLst>
          </p:cNvPr>
          <p:cNvSpPr/>
          <p:nvPr/>
        </p:nvSpPr>
        <p:spPr>
          <a:xfrm>
            <a:off x="1" y="1343515"/>
            <a:ext cx="5773477" cy="593801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0B29213-51ED-4EC9-B9A0-8BFDF201E8E8}"/>
              </a:ext>
            </a:extLst>
          </p:cNvPr>
          <p:cNvSpPr txBox="1"/>
          <p:nvPr/>
        </p:nvSpPr>
        <p:spPr>
          <a:xfrm>
            <a:off x="0" y="1352541"/>
            <a:ext cx="5592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l’information est déjà filtrée par la dernière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annèe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et san commande de type «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unavailable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» et «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canceled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»  </a:t>
            </a:r>
          </a:p>
        </p:txBody>
      </p:sp>
    </p:spTree>
    <p:extLst>
      <p:ext uri="{BB962C8B-B14F-4D97-AF65-F5344CB8AC3E}">
        <p14:creationId xmlns:p14="http://schemas.microsoft.com/office/powerpoint/2010/main" val="317179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Segmentation RFM</a:t>
            </a:r>
            <a:endParaRPr lang="fr-FR" sz="4000" b="1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FAB0FFD-4BC1-4219-A092-CB70CD377B6E}"/>
              </a:ext>
            </a:extLst>
          </p:cNvPr>
          <p:cNvSpPr txBox="1"/>
          <p:nvPr/>
        </p:nvSpPr>
        <p:spPr>
          <a:xfrm>
            <a:off x="8621423" y="6097958"/>
            <a:ext cx="3570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200" dirty="0">
                <a:solidFill>
                  <a:schemeClr val="bg1">
                    <a:lumMod val="75000"/>
                  </a:schemeClr>
                </a:solidFill>
              </a:rPr>
              <a:t>1 - https://docs.exponea.com/docs/rfm-segmentation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6BD0D0D-FBD4-4ECE-A992-00FD1DD8B9CA}"/>
              </a:ext>
            </a:extLst>
          </p:cNvPr>
          <p:cNvSpPr txBox="1"/>
          <p:nvPr/>
        </p:nvSpPr>
        <p:spPr>
          <a:xfrm>
            <a:off x="835632" y="1429567"/>
            <a:ext cx="3372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Des segments selon </a:t>
            </a:r>
            <a:r>
              <a:rPr lang="fr-FR" sz="2000" b="1" i="1" u="none" strike="noStrike" dirty="0">
                <a:solidFill>
                  <a:srgbClr val="000000"/>
                </a:solidFill>
                <a:effectLst/>
                <a:latin typeface="Google Sans"/>
              </a:rPr>
              <a:t>Exponea</a:t>
            </a:r>
            <a:r>
              <a:rPr lang="fr-FR" sz="2000" b="1" i="1" u="none" strike="noStrike" baseline="30000" dirty="0">
                <a:solidFill>
                  <a:srgbClr val="000000"/>
                </a:solidFill>
                <a:effectLst/>
                <a:latin typeface="Google Sans"/>
              </a:rPr>
              <a:t>1</a:t>
            </a: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D037C792-C83D-40F5-88B5-74AADD7997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29567"/>
            <a:ext cx="457727" cy="427272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EA07C4E7-6181-4549-80DA-BD5164AF0E8F}"/>
              </a:ext>
            </a:extLst>
          </p:cNvPr>
          <p:cNvSpPr txBox="1"/>
          <p:nvPr/>
        </p:nvSpPr>
        <p:spPr>
          <a:xfrm>
            <a:off x="835632" y="1847855"/>
            <a:ext cx="52603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Champion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Fidèle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Loyaliste potentiel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Nouveaux clients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Prometteur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Cœur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Besoin d'attentions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On ne peut pas les perdre mais perdre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À </a:t>
            </a:r>
            <a:r>
              <a:rPr lang="fr-FR" sz="2000" dirty="0" err="1">
                <a:solidFill>
                  <a:srgbClr val="202124"/>
                </a:solidFill>
                <a:latin typeface="Google Sans"/>
              </a:rPr>
              <a:t>risg</a:t>
            </a:r>
            <a:endParaRPr lang="fr-FR" sz="20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Perdant mais engagé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202124"/>
                </a:solidFill>
                <a:latin typeface="Google Sans"/>
              </a:rPr>
              <a:t>Perdu</a:t>
            </a:r>
            <a:endParaRPr lang="it-IT" sz="2000" dirty="0">
              <a:solidFill>
                <a:srgbClr val="202124"/>
              </a:solidFill>
              <a:latin typeface="Google Sans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A06D8A3-07E1-4720-AACF-FF514F4C3AE0}"/>
              </a:ext>
            </a:extLst>
          </p:cNvPr>
          <p:cNvGrpSpPr/>
          <p:nvPr/>
        </p:nvGrpSpPr>
        <p:grpSpPr>
          <a:xfrm>
            <a:off x="5514990" y="1313626"/>
            <a:ext cx="1786377" cy="1870186"/>
            <a:chOff x="5751553" y="1564775"/>
            <a:chExt cx="1786377" cy="187018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484BAB6-E4B9-4FBE-9985-4F85659E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953" y="1564775"/>
              <a:ext cx="1339577" cy="1412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3" name="Google Shape;2115;p40">
              <a:extLst>
                <a:ext uri="{FF2B5EF4-FFF2-40B4-BE49-F238E27FC236}">
                  <a16:creationId xmlns:a16="http://schemas.microsoft.com/office/drawing/2014/main" id="{6DEA053B-0658-43B7-A6B5-A61F184BA4F0}"/>
                </a:ext>
              </a:extLst>
            </p:cNvPr>
            <p:cNvSpPr txBox="1"/>
            <p:nvPr/>
          </p:nvSpPr>
          <p:spPr>
            <a:xfrm>
              <a:off x="5751553" y="2970161"/>
              <a:ext cx="1786377" cy="4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Champion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D199D38-18BA-4B8F-A58F-8E7C093D6F91}"/>
              </a:ext>
            </a:extLst>
          </p:cNvPr>
          <p:cNvGrpSpPr/>
          <p:nvPr/>
        </p:nvGrpSpPr>
        <p:grpSpPr>
          <a:xfrm>
            <a:off x="7994487" y="1313626"/>
            <a:ext cx="1786377" cy="2381837"/>
            <a:chOff x="8336570" y="1525622"/>
            <a:chExt cx="1786377" cy="238183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8AB38D3-DB84-49D6-80EB-4776C793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69" y="1525622"/>
              <a:ext cx="1110981" cy="16641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4" name="Google Shape;2115;p40">
              <a:extLst>
                <a:ext uri="{FF2B5EF4-FFF2-40B4-BE49-F238E27FC236}">
                  <a16:creationId xmlns:a16="http://schemas.microsoft.com/office/drawing/2014/main" id="{8E2B0B4F-C1F6-4C98-8CB4-2B77E2D15D5A}"/>
                </a:ext>
              </a:extLst>
            </p:cNvPr>
            <p:cNvSpPr txBox="1"/>
            <p:nvPr/>
          </p:nvSpPr>
          <p:spPr>
            <a:xfrm>
              <a:off x="8336570" y="3207831"/>
              <a:ext cx="1786377" cy="699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Loyaliste potentiel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4BA262B-DFD8-46AF-800D-F730F2424E16}"/>
              </a:ext>
            </a:extLst>
          </p:cNvPr>
          <p:cNvGrpSpPr/>
          <p:nvPr/>
        </p:nvGrpSpPr>
        <p:grpSpPr>
          <a:xfrm>
            <a:off x="9360066" y="3229470"/>
            <a:ext cx="1786377" cy="2350436"/>
            <a:chOff x="9856873" y="2331625"/>
            <a:chExt cx="1786377" cy="2350436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39EADE4-B285-40B9-BB49-3A33CF09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055" y="2331625"/>
              <a:ext cx="1165844" cy="1645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5" name="Google Shape;2115;p40">
              <a:extLst>
                <a:ext uri="{FF2B5EF4-FFF2-40B4-BE49-F238E27FC236}">
                  <a16:creationId xmlns:a16="http://schemas.microsoft.com/office/drawing/2014/main" id="{7F5C79F3-7ADB-40C5-8308-C7017384B0C3}"/>
                </a:ext>
              </a:extLst>
            </p:cNvPr>
            <p:cNvSpPr txBox="1"/>
            <p:nvPr/>
          </p:nvSpPr>
          <p:spPr>
            <a:xfrm>
              <a:off x="9856873" y="3982434"/>
              <a:ext cx="1786377" cy="699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Beson d’attentions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F57CAB0F-3A9B-472F-BD03-38BE7668A2A1}"/>
              </a:ext>
            </a:extLst>
          </p:cNvPr>
          <p:cNvGrpSpPr/>
          <p:nvPr/>
        </p:nvGrpSpPr>
        <p:grpSpPr>
          <a:xfrm>
            <a:off x="6653841" y="3229470"/>
            <a:ext cx="1786377" cy="2217143"/>
            <a:chOff x="5572616" y="3977522"/>
            <a:chExt cx="1786377" cy="221714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F41DFD30-D084-44F8-973B-CA46B3AB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18" y="3977522"/>
              <a:ext cx="1046974" cy="14767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Google Shape;2115;p40">
              <a:extLst>
                <a:ext uri="{FF2B5EF4-FFF2-40B4-BE49-F238E27FC236}">
                  <a16:creationId xmlns:a16="http://schemas.microsoft.com/office/drawing/2014/main" id="{5D28B679-C030-458E-A395-4F6D04ACBBBE}"/>
                </a:ext>
              </a:extLst>
            </p:cNvPr>
            <p:cNvSpPr txBox="1"/>
            <p:nvPr/>
          </p:nvSpPr>
          <p:spPr>
            <a:xfrm>
              <a:off x="5572616" y="5451557"/>
              <a:ext cx="1786377" cy="743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Nouveaux clients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65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Faible somme d'argent et fréquence</a:t>
            </a:r>
            <a:endParaRPr lang="fr-FR" sz="4000" b="1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394FB6-4E66-4CB5-B5E0-47694B6B2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3140" r="8297"/>
          <a:stretch/>
        </p:blipFill>
        <p:spPr>
          <a:xfrm>
            <a:off x="279918" y="3054764"/>
            <a:ext cx="4880497" cy="2220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A6A87F-1B4B-40E7-BC2F-D2FA50AF8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r="9291"/>
          <a:stretch/>
        </p:blipFill>
        <p:spPr>
          <a:xfrm>
            <a:off x="6230134" y="1503691"/>
            <a:ext cx="4865366" cy="232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957AFA9-089B-4C69-BB16-80F588D1BF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713221"/>
            <a:ext cx="457727" cy="4272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04C6174-6FA6-4F3D-A110-6A8BE7D1EFFA}"/>
              </a:ext>
            </a:extLst>
          </p:cNvPr>
          <p:cNvSpPr txBox="1"/>
          <p:nvPr/>
        </p:nvSpPr>
        <p:spPr>
          <a:xfrm>
            <a:off x="835631" y="1713221"/>
            <a:ext cx="3885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Frequency vs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Monetary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: </a:t>
            </a:r>
            <a:b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</a:b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achats réguliers sont pour une petite somme d'argent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357D13-87EF-4786-966C-93DA07CB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42" y="426125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9535A2-9648-4413-BEC7-EC959F1794C0}"/>
              </a:ext>
            </a:extLst>
          </p:cNvPr>
          <p:cNvSpPr txBox="1"/>
          <p:nvPr/>
        </p:nvSpPr>
        <p:spPr>
          <a:xfrm>
            <a:off x="6658367" y="4261254"/>
            <a:ext cx="3885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Frequency vs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Recency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: </a:t>
            </a:r>
          </a:p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la fréquence d'achat est faible par rapport à la récence</a:t>
            </a:r>
          </a:p>
        </p:txBody>
      </p:sp>
    </p:spTree>
    <p:extLst>
      <p:ext uri="{BB962C8B-B14F-4D97-AF65-F5344CB8AC3E}">
        <p14:creationId xmlns:p14="http://schemas.microsoft.com/office/powerpoint/2010/main" val="135502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stratégie d'ajout de nouveaux clients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788302" cy="1111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Prometteur et nouveaux clients sont la plupart de clients dans la segmentation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422A1F-EB0C-4803-B2A5-15D53D0EB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7890" r="9362" b="11202"/>
          <a:stretch/>
        </p:blipFill>
        <p:spPr>
          <a:xfrm>
            <a:off x="1592839" y="1661037"/>
            <a:ext cx="9006322" cy="462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5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137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plupart des clients ont acheté une seule fois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5585212"/>
            <a:ext cx="9707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Si le client a acheté plus d'une fois, la valeur sera 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« 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True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 », sinon, la valeur sera « False ».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5571631"/>
            <a:ext cx="457727" cy="427272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D1EE1EED-94FC-4BED-9061-E324CFBA2B20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87;p38">
            <a:extLst>
              <a:ext uri="{FF2B5EF4-FFF2-40B4-BE49-F238E27FC236}">
                <a16:creationId xmlns:a16="http://schemas.microsoft.com/office/drawing/2014/main" id="{2C64F999-56CC-4BFD-9DB6-97C45CA1352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9339929-3423-4C2B-877C-6644443A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22" y="1817883"/>
            <a:ext cx="3386395" cy="33350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A2EB9E-46E5-4182-A892-F311C1331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048" y="1923189"/>
            <a:ext cx="6590059" cy="2679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54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36BC17-111F-4AC2-B89E-253ABD8C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" r="479" b="1"/>
          <a:stretch/>
        </p:blipFill>
        <p:spPr>
          <a:xfrm>
            <a:off x="5007936" y="1219834"/>
            <a:ext cx="6950002" cy="3483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F9B2E7-6C42-460C-AD21-F19CFC7E9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28350"/>
            <a:ext cx="3828718" cy="2392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E068E-4749-4CCF-AA14-AC4E5D64C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2" y="3747303"/>
            <a:ext cx="3883145" cy="2426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9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9;p19">
            <a:extLst>
              <a:ext uri="{FF2B5EF4-FFF2-40B4-BE49-F238E27FC236}">
                <a16:creationId xmlns:a16="http://schemas.microsoft.com/office/drawing/2014/main" id="{E89E137D-A19E-4F31-ADEA-03548D12F06B}"/>
              </a:ext>
            </a:extLst>
          </p:cNvPr>
          <p:cNvSpPr/>
          <p:nvPr/>
        </p:nvSpPr>
        <p:spPr>
          <a:xfrm>
            <a:off x="9894981" y="159605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3;p19">
            <a:extLst>
              <a:ext uri="{FF2B5EF4-FFF2-40B4-BE49-F238E27FC236}">
                <a16:creationId xmlns:a16="http://schemas.microsoft.com/office/drawing/2014/main" id="{C76A81BA-77DA-43F7-B99A-7CEB8E6589B3}"/>
              </a:ext>
            </a:extLst>
          </p:cNvPr>
          <p:cNvSpPr txBox="1"/>
          <p:nvPr/>
        </p:nvSpPr>
        <p:spPr>
          <a:xfrm>
            <a:off x="10239260" y="304129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Google Shape;197;p19">
            <a:extLst>
              <a:ext uri="{FF2B5EF4-FFF2-40B4-BE49-F238E27FC236}">
                <a16:creationId xmlns:a16="http://schemas.microsoft.com/office/drawing/2014/main" id="{934B7F57-BF8B-4C6D-8DC6-4891437DB6E5}"/>
              </a:ext>
            </a:extLst>
          </p:cNvPr>
          <p:cNvSpPr/>
          <p:nvPr/>
        </p:nvSpPr>
        <p:spPr>
          <a:xfrm>
            <a:off x="11416106" y="389700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5" name="Google Shape;204;p19">
            <a:extLst>
              <a:ext uri="{FF2B5EF4-FFF2-40B4-BE49-F238E27FC236}">
                <a16:creationId xmlns:a16="http://schemas.microsoft.com/office/drawing/2014/main" id="{CD92B465-C8F6-4DEA-9B05-728AE35F85C7}"/>
              </a:ext>
            </a:extLst>
          </p:cNvPr>
          <p:cNvSpPr txBox="1"/>
          <p:nvPr/>
        </p:nvSpPr>
        <p:spPr>
          <a:xfrm>
            <a:off x="11416607" y="389569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FCB6668-F550-42DB-886C-6BBEEA4C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066" y="461869"/>
            <a:ext cx="252000" cy="25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08E4AC-5E72-4D09-AB5C-BDFD8780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89" y="2118045"/>
            <a:ext cx="8764622" cy="21728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D9680A-9FC8-4612-AC3D-F009AEEDBC50}"/>
              </a:ext>
            </a:extLst>
          </p:cNvPr>
          <p:cNvSpPr/>
          <p:nvPr/>
        </p:nvSpPr>
        <p:spPr>
          <a:xfrm>
            <a:off x="1713689" y="2116324"/>
            <a:ext cx="2309072" cy="2163933"/>
          </a:xfrm>
          <a:prstGeom prst="rect">
            <a:avLst/>
          </a:prstGeom>
          <a:noFill/>
          <a:ln w="5715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C2EC70-8744-4A39-98D2-C174E9FCA483}"/>
              </a:ext>
            </a:extLst>
          </p:cNvPr>
          <p:cNvSpPr/>
          <p:nvPr/>
        </p:nvSpPr>
        <p:spPr>
          <a:xfrm>
            <a:off x="4098776" y="2096779"/>
            <a:ext cx="6379535" cy="218727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C9210F3-9B26-4AA5-BD5A-21B193C85E2F}"/>
              </a:ext>
            </a:extLst>
          </p:cNvPr>
          <p:cNvSpPr txBox="1"/>
          <p:nvPr/>
        </p:nvSpPr>
        <p:spPr>
          <a:xfrm>
            <a:off x="1775056" y="1721259"/>
            <a:ext cx="2432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solidFill>
                  <a:srgbClr val="70AD47"/>
                </a:solidFill>
                <a:latin typeface="docs-Roboto"/>
              </a:rPr>
              <a:t>Segmentation</a:t>
            </a:r>
            <a:r>
              <a:rPr lang="es-ES" sz="2000" b="1" dirty="0">
                <a:solidFill>
                  <a:srgbClr val="70AD47"/>
                </a:solidFill>
                <a:latin typeface="docs-Roboto"/>
              </a:rPr>
              <a:t> RFM</a:t>
            </a:r>
            <a:endParaRPr lang="fr-FR" sz="2000" b="1" dirty="0">
              <a:solidFill>
                <a:srgbClr val="70AD47"/>
              </a:solidFill>
              <a:latin typeface="docs-Roboto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682F509-86B7-4068-9F67-427431A2C194}"/>
              </a:ext>
            </a:extLst>
          </p:cNvPr>
          <p:cNvSpPr txBox="1"/>
          <p:nvPr/>
        </p:nvSpPr>
        <p:spPr>
          <a:xfrm>
            <a:off x="6072216" y="1721259"/>
            <a:ext cx="2432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75000"/>
                  </a:schemeClr>
                </a:solidFill>
                <a:latin typeface="docs-Roboto"/>
              </a:rPr>
              <a:t>Catégories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docs-Roboto"/>
            </a:endParaRPr>
          </a:p>
        </p:txBody>
      </p:sp>
      <p:cxnSp>
        <p:nvCxnSpPr>
          <p:cNvPr id="33" name="Google Shape;87;p14">
            <a:extLst>
              <a:ext uri="{FF2B5EF4-FFF2-40B4-BE49-F238E27FC236}">
                <a16:creationId xmlns:a16="http://schemas.microsoft.com/office/drawing/2014/main" id="{E568D815-5089-4E9E-B7D7-50BD7A581F59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82361" y="5035574"/>
            <a:ext cx="61" cy="160716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88;p14">
            <a:extLst>
              <a:ext uri="{FF2B5EF4-FFF2-40B4-BE49-F238E27FC236}">
                <a16:creationId xmlns:a16="http://schemas.microsoft.com/office/drawing/2014/main" id="{2CB352F7-A562-41DB-A4BD-F3EE571241F3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8192357" y="5035573"/>
            <a:ext cx="73" cy="163926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89;p14">
            <a:extLst>
              <a:ext uri="{FF2B5EF4-FFF2-40B4-BE49-F238E27FC236}">
                <a16:creationId xmlns:a16="http://schemas.microsoft.com/office/drawing/2014/main" id="{8A4686D4-E7A4-4D21-8B74-D6950A33D0A7}"/>
              </a:ext>
            </a:extLst>
          </p:cNvPr>
          <p:cNvSpPr txBox="1"/>
          <p:nvPr/>
        </p:nvSpPr>
        <p:spPr>
          <a:xfrm>
            <a:off x="3131661" y="5196290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Définition des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fonctions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identification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de chaque type de </a:t>
            </a: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rPr>
              <a:t>colonnes</a:t>
            </a:r>
          </a:p>
        </p:txBody>
      </p:sp>
      <p:sp>
        <p:nvSpPr>
          <p:cNvPr id="36" name="Google Shape;90;p14">
            <a:extLst>
              <a:ext uri="{FF2B5EF4-FFF2-40B4-BE49-F238E27FC236}">
                <a16:creationId xmlns:a16="http://schemas.microsoft.com/office/drawing/2014/main" id="{350A558A-8D64-4830-8F29-653122F23511}"/>
              </a:ext>
            </a:extLst>
          </p:cNvPr>
          <p:cNvSpPr/>
          <p:nvPr/>
        </p:nvSpPr>
        <p:spPr>
          <a:xfrm>
            <a:off x="7203627" y="4349840"/>
            <a:ext cx="1977641" cy="685757"/>
          </a:xfrm>
          <a:custGeom>
            <a:avLst/>
            <a:gdLst/>
            <a:ahLst/>
            <a:cxnLst/>
            <a:rect l="l" t="t" r="r" b="b"/>
            <a:pathLst>
              <a:path w="35440" h="12289" extrusionOk="0">
                <a:moveTo>
                  <a:pt x="0" y="1"/>
                </a:moveTo>
                <a:lnTo>
                  <a:pt x="0" y="12288"/>
                </a:lnTo>
                <a:lnTo>
                  <a:pt x="35439" y="12288"/>
                </a:lnTo>
                <a:lnTo>
                  <a:pt x="35439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1;p14">
            <a:extLst>
              <a:ext uri="{FF2B5EF4-FFF2-40B4-BE49-F238E27FC236}">
                <a16:creationId xmlns:a16="http://schemas.microsoft.com/office/drawing/2014/main" id="{DFEED0A8-87B6-44EB-B32A-0080E2639957}"/>
              </a:ext>
            </a:extLst>
          </p:cNvPr>
          <p:cNvSpPr/>
          <p:nvPr/>
        </p:nvSpPr>
        <p:spPr>
          <a:xfrm>
            <a:off x="5152415" y="4349840"/>
            <a:ext cx="2213127" cy="685757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;p14">
            <a:extLst>
              <a:ext uri="{FF2B5EF4-FFF2-40B4-BE49-F238E27FC236}">
                <a16:creationId xmlns:a16="http://schemas.microsoft.com/office/drawing/2014/main" id="{57452F59-826B-4E86-A4ED-2F7024C96D03}"/>
              </a:ext>
            </a:extLst>
          </p:cNvPr>
          <p:cNvSpPr/>
          <p:nvPr/>
        </p:nvSpPr>
        <p:spPr>
          <a:xfrm>
            <a:off x="3101147" y="4349840"/>
            <a:ext cx="2213127" cy="685757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3;p14">
            <a:extLst>
              <a:ext uri="{FF2B5EF4-FFF2-40B4-BE49-F238E27FC236}">
                <a16:creationId xmlns:a16="http://schemas.microsoft.com/office/drawing/2014/main" id="{C2CBD72D-4CC0-48D3-BBAC-AA5AE794BF9B}"/>
              </a:ext>
            </a:extLst>
          </p:cNvPr>
          <p:cNvSpPr txBox="1"/>
          <p:nvPr/>
        </p:nvSpPr>
        <p:spPr>
          <a:xfrm>
            <a:off x="7241657" y="5199499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rgbClr val="70AD47"/>
                </a:solidFill>
                <a:latin typeface="Google Sans"/>
                <a:ea typeface="Roboto"/>
                <a:sym typeface="Roboto"/>
              </a:rPr>
              <a:t>Appelé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lors de l’initialisation de la régression</a:t>
            </a:r>
          </a:p>
        </p:txBody>
      </p:sp>
      <p:cxnSp>
        <p:nvCxnSpPr>
          <p:cNvPr id="40" name="Google Shape;96;p14">
            <a:extLst>
              <a:ext uri="{FF2B5EF4-FFF2-40B4-BE49-F238E27FC236}">
                <a16:creationId xmlns:a16="http://schemas.microsoft.com/office/drawing/2014/main" id="{84512D3E-B4E7-4D05-AD51-9149818D0A5B}"/>
              </a:ext>
            </a:extLst>
          </p:cNvPr>
          <p:cNvCxnSpPr>
            <a:cxnSpLocks/>
          </p:cNvCxnSpPr>
          <p:nvPr/>
        </p:nvCxnSpPr>
        <p:spPr>
          <a:xfrm flipH="1" flipV="1">
            <a:off x="6133783" y="5004688"/>
            <a:ext cx="4162" cy="19160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97;p14">
            <a:extLst>
              <a:ext uri="{FF2B5EF4-FFF2-40B4-BE49-F238E27FC236}">
                <a16:creationId xmlns:a16="http://schemas.microsoft.com/office/drawing/2014/main" id="{D1B332BE-4F46-4BBC-BC6F-2BCBBEE53300}"/>
              </a:ext>
            </a:extLst>
          </p:cNvPr>
          <p:cNvSpPr txBox="1"/>
          <p:nvPr/>
        </p:nvSpPr>
        <p:spPr>
          <a:xfrm>
            <a:off x="5183083" y="5196290"/>
            <a:ext cx="1901400" cy="8931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QuantileTransformer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01;p14">
            <a:extLst>
              <a:ext uri="{FF2B5EF4-FFF2-40B4-BE49-F238E27FC236}">
                <a16:creationId xmlns:a16="http://schemas.microsoft.com/office/drawing/2014/main" id="{539AD5F2-1D24-4A59-97C9-A4E160CD51C2}"/>
              </a:ext>
            </a:extLst>
          </p:cNvPr>
          <p:cNvSpPr txBox="1"/>
          <p:nvPr/>
        </p:nvSpPr>
        <p:spPr>
          <a:xfrm>
            <a:off x="3475048" y="4532680"/>
            <a:ext cx="1303111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Définitions</a:t>
            </a:r>
            <a:endParaRPr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3" name="Google Shape;102;p14">
            <a:extLst>
              <a:ext uri="{FF2B5EF4-FFF2-40B4-BE49-F238E27FC236}">
                <a16:creationId xmlns:a16="http://schemas.microsoft.com/office/drawing/2014/main" id="{3345F876-49C2-4831-9D22-D6A0CC323742}"/>
              </a:ext>
            </a:extLst>
          </p:cNvPr>
          <p:cNvSpPr txBox="1"/>
          <p:nvPr/>
        </p:nvSpPr>
        <p:spPr>
          <a:xfrm>
            <a:off x="5526471" y="4532680"/>
            <a:ext cx="1214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pipeline</a:t>
            </a:r>
            <a:endParaRPr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03;p14">
            <a:extLst>
              <a:ext uri="{FF2B5EF4-FFF2-40B4-BE49-F238E27FC236}">
                <a16:creationId xmlns:a16="http://schemas.microsoft.com/office/drawing/2014/main" id="{9A0C4A4B-BE91-4CBA-BC89-06D323CCADAB}"/>
              </a:ext>
            </a:extLst>
          </p:cNvPr>
          <p:cNvSpPr txBox="1"/>
          <p:nvPr/>
        </p:nvSpPr>
        <p:spPr>
          <a:xfrm>
            <a:off x="7365543" y="4356744"/>
            <a:ext cx="1815652" cy="647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c</a:t>
            </a:r>
            <a:r>
              <a:rPr lang="en" sz="14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olumn_transformer</a:t>
            </a:r>
            <a:endParaRPr sz="14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63E742-B91D-48F8-B871-0A13C09B275B}"/>
              </a:ext>
            </a:extLst>
          </p:cNvPr>
          <p:cNvSpPr/>
          <p:nvPr/>
        </p:nvSpPr>
        <p:spPr>
          <a:xfrm>
            <a:off x="2" y="1227932"/>
            <a:ext cx="4550733" cy="40011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9F4F6E0-3804-4B57-8464-E2437820F890}"/>
              </a:ext>
            </a:extLst>
          </p:cNvPr>
          <p:cNvSpPr txBox="1"/>
          <p:nvPr/>
        </p:nvSpPr>
        <p:spPr>
          <a:xfrm>
            <a:off x="0" y="1259431"/>
            <a:ext cx="4550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66934 x 11 </a:t>
            </a:r>
          </a:p>
        </p:txBody>
      </p:sp>
    </p:spTree>
    <p:extLst>
      <p:ext uri="{BB962C8B-B14F-4D97-AF65-F5344CB8AC3E}">
        <p14:creationId xmlns:p14="http://schemas.microsoft.com/office/powerpoint/2010/main" val="137121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Seulement la segmentation 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FB3233-56D9-451B-8A1D-5F521C5D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5" y="3128053"/>
            <a:ext cx="4023974" cy="268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CFDA43-B140-4ECB-ABE7-A7A9401D2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03" y="1471047"/>
            <a:ext cx="6797330" cy="339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C03FF0-9889-4DCC-9B39-34DC4CFD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112011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8DA5C8-0F7C-4188-94E1-0BA5996DC2AE}"/>
              </a:ext>
            </a:extLst>
          </p:cNvPr>
          <p:cNvSpPr txBox="1"/>
          <p:nvPr/>
        </p:nvSpPr>
        <p:spPr>
          <a:xfrm>
            <a:off x="844681" y="2084574"/>
            <a:ext cx="3695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PC2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88,23 %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sp>
        <p:nvSpPr>
          <p:cNvPr id="19" name="Google Shape;886;p38">
            <a:extLst>
              <a:ext uri="{FF2B5EF4-FFF2-40B4-BE49-F238E27FC236}">
                <a16:creationId xmlns:a16="http://schemas.microsoft.com/office/drawing/2014/main" id="{A6537F55-99E1-499B-91C6-287A46277CA6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887;p38">
            <a:extLst>
              <a:ext uri="{FF2B5EF4-FFF2-40B4-BE49-F238E27FC236}">
                <a16:creationId xmlns:a16="http://schemas.microsoft.com/office/drawing/2014/main" id="{08F2A1F4-8919-4CDB-AB1C-EBDDE38EC95A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60103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Seulement la segmentation 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FB3233-56D9-451B-8A1D-5F521C5D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5" y="2241016"/>
            <a:ext cx="4023974" cy="268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2B332E-D1B9-42D9-B848-81110FDBE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621" y="1350905"/>
            <a:ext cx="5602931" cy="485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886;p38">
            <a:extLst>
              <a:ext uri="{FF2B5EF4-FFF2-40B4-BE49-F238E27FC236}">
                <a16:creationId xmlns:a16="http://schemas.microsoft.com/office/drawing/2014/main" id="{8019F3D0-1407-4A85-9FE0-7DEA852C8ADA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87;p38">
            <a:extLst>
              <a:ext uri="{FF2B5EF4-FFF2-40B4-BE49-F238E27FC236}">
                <a16:creationId xmlns:a16="http://schemas.microsoft.com/office/drawing/2014/main" id="{90FEB234-CA93-4C1C-89CC-216678781520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43294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la segmentation RFM plus catégories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9C03FF0-9889-4DCC-9B39-34DC4CFD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112011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8DA5C8-0F7C-4188-94E1-0BA5996DC2AE}"/>
              </a:ext>
            </a:extLst>
          </p:cNvPr>
          <p:cNvSpPr txBox="1"/>
          <p:nvPr/>
        </p:nvSpPr>
        <p:spPr>
          <a:xfrm>
            <a:off x="844681" y="2084574"/>
            <a:ext cx="3695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PC7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86,22 %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9BC3E-6237-4AAC-811E-50361FCCA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" y="3006152"/>
            <a:ext cx="5506453" cy="2753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D06A4F-1D63-4BBF-B678-6918A231C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585" r="6422" b="2403"/>
          <a:stretch/>
        </p:blipFill>
        <p:spPr>
          <a:xfrm>
            <a:off x="5859207" y="1378024"/>
            <a:ext cx="5954887" cy="361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886;p38">
            <a:extLst>
              <a:ext uri="{FF2B5EF4-FFF2-40B4-BE49-F238E27FC236}">
                <a16:creationId xmlns:a16="http://schemas.microsoft.com/office/drawing/2014/main" id="{7F8FCF9C-8503-477A-A7EE-4A0D488213C2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887;p38">
            <a:extLst>
              <a:ext uri="{FF2B5EF4-FFF2-40B4-BE49-F238E27FC236}">
                <a16:creationId xmlns:a16="http://schemas.microsoft.com/office/drawing/2014/main" id="{29A06746-5F69-4B5B-BBCE-9AE6F8BF516F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35467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1" y="1443610"/>
            <a:ext cx="4893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la segmentation RFM plus catégories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7D06A4F-1D63-4BBF-B678-6918A231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585" r="17636" b="2403"/>
          <a:stretch/>
        </p:blipFill>
        <p:spPr>
          <a:xfrm>
            <a:off x="377906" y="2218465"/>
            <a:ext cx="4630029" cy="319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1224F74-6FA0-4690-A07C-2708ED3F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621" y="1349379"/>
            <a:ext cx="5602931" cy="4862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886;p38">
            <a:extLst>
              <a:ext uri="{FF2B5EF4-FFF2-40B4-BE49-F238E27FC236}">
                <a16:creationId xmlns:a16="http://schemas.microsoft.com/office/drawing/2014/main" id="{914CFB8C-DDCF-4BE1-B3B9-2A03C14899E2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887;p38">
            <a:extLst>
              <a:ext uri="{FF2B5EF4-FFF2-40B4-BE49-F238E27FC236}">
                <a16:creationId xmlns:a16="http://schemas.microsoft.com/office/drawing/2014/main" id="{80E8CD95-3391-453F-A773-4BDCF54F9473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91472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5 cluster pour la segmentation RFM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AE1EDF-CF13-4622-88A1-2D0EFFE6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49726"/>
            <a:ext cx="457727" cy="427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1065B0-D590-4BC1-A569-ADD2AC7EF0EC}"/>
              </a:ext>
            </a:extLst>
          </p:cNvPr>
          <p:cNvSpPr txBox="1"/>
          <p:nvPr/>
        </p:nvSpPr>
        <p:spPr>
          <a:xfrm>
            <a:off x="844680" y="1274745"/>
            <a:ext cx="638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docs-Roboto"/>
              </a:rPr>
              <a:t>Trois métriques utilisées pour l'identification des clusters</a:t>
            </a:r>
            <a:endParaRPr lang="fr-FR" sz="2000" b="1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3BEBB4-505A-4811-85DD-B1A7CB070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2" t="13589"/>
          <a:stretch/>
        </p:blipFill>
        <p:spPr>
          <a:xfrm>
            <a:off x="8137797" y="3107372"/>
            <a:ext cx="3575371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C3D340-1BE9-498B-9C39-112135551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t="13589" r="33018"/>
          <a:stretch/>
        </p:blipFill>
        <p:spPr>
          <a:xfrm>
            <a:off x="4327441" y="2383038"/>
            <a:ext cx="3498112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1FC7FC8-04CF-4B38-AC52-575D27FB5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r="66362"/>
          <a:stretch/>
        </p:blipFill>
        <p:spPr>
          <a:xfrm>
            <a:off x="439825" y="1938975"/>
            <a:ext cx="3575371" cy="261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115B09-8D5E-41B8-8D23-B3B52EA3DB03}"/>
              </a:ext>
            </a:extLst>
          </p:cNvPr>
          <p:cNvSpPr/>
          <p:nvPr/>
        </p:nvSpPr>
        <p:spPr>
          <a:xfrm>
            <a:off x="-18013" y="5405968"/>
            <a:ext cx="4919622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A2A100A-2D6F-4D40-9DBC-9B5CCA7FECCE}"/>
              </a:ext>
            </a:extLst>
          </p:cNvPr>
          <p:cNvSpPr txBox="1"/>
          <p:nvPr/>
        </p:nvSpPr>
        <p:spPr>
          <a:xfrm>
            <a:off x="1" y="5414456"/>
            <a:ext cx="4784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trois métriques ont donné des résultats similaires dans 4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83393-AFB7-4803-8EB4-5F574B7002CA}"/>
              </a:ext>
            </a:extLst>
          </p:cNvPr>
          <p:cNvSpPr/>
          <p:nvPr/>
        </p:nvSpPr>
        <p:spPr>
          <a:xfrm>
            <a:off x="5411963" y="4332381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6A772D-6373-4054-B2CD-DB434191ED88}"/>
              </a:ext>
            </a:extLst>
          </p:cNvPr>
          <p:cNvSpPr/>
          <p:nvPr/>
        </p:nvSpPr>
        <p:spPr>
          <a:xfrm>
            <a:off x="9329805" y="3261846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00DA86-4D64-4224-8E6B-E012C76A3936}"/>
              </a:ext>
            </a:extLst>
          </p:cNvPr>
          <p:cNvSpPr/>
          <p:nvPr/>
        </p:nvSpPr>
        <p:spPr>
          <a:xfrm>
            <a:off x="1622896" y="3407734"/>
            <a:ext cx="457727" cy="40011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0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9300017" cy="69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 silhouette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8FD4CE-7EFC-4E5B-B4CC-D18D81C1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925446"/>
            <a:ext cx="7477678" cy="346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E06B44-ACFE-4EF2-A0A1-09A90DDFC222}"/>
              </a:ext>
            </a:extLst>
          </p:cNvPr>
          <p:cNvSpPr/>
          <p:nvPr/>
        </p:nvSpPr>
        <p:spPr>
          <a:xfrm>
            <a:off x="-18013" y="1205873"/>
            <a:ext cx="663146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4AA24B-84AD-4799-98AA-255493119321}"/>
              </a:ext>
            </a:extLst>
          </p:cNvPr>
          <p:cNvSpPr txBox="1"/>
          <p:nvPr/>
        </p:nvSpPr>
        <p:spPr>
          <a:xfrm>
            <a:off x="1" y="1235627"/>
            <a:ext cx="6613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n_clusters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= 4 La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silhouette_score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moyenne est de : 0.40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B61730-26EB-44F4-972C-3219404F89DB}"/>
              </a:ext>
            </a:extLst>
          </p:cNvPr>
          <p:cNvSpPr/>
          <p:nvPr/>
        </p:nvSpPr>
        <p:spPr>
          <a:xfrm>
            <a:off x="7219508" y="5636235"/>
            <a:ext cx="4972494" cy="593801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48484E-7B2F-4076-9D04-F5D2A6CFB477}"/>
              </a:ext>
            </a:extLst>
          </p:cNvPr>
          <p:cNvSpPr txBox="1"/>
          <p:nvPr/>
        </p:nvSpPr>
        <p:spPr>
          <a:xfrm>
            <a:off x="7368363" y="5634628"/>
            <a:ext cx="48236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Les valeurs pour chacun des clusters étaient comprises entre 0.35 et 0.40</a:t>
            </a:r>
          </a:p>
        </p:txBody>
      </p:sp>
    </p:spTree>
    <p:extLst>
      <p:ext uri="{BB962C8B-B14F-4D97-AF65-F5344CB8AC3E}">
        <p14:creationId xmlns:p14="http://schemas.microsoft.com/office/powerpoint/2010/main" val="3576654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811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241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448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401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93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28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28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53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CCE1F1-42FE-4819-B93E-030577B39048}"/>
              </a:ext>
            </a:extLst>
          </p:cNvPr>
          <p:cNvGrpSpPr/>
          <p:nvPr/>
        </p:nvGrpSpPr>
        <p:grpSpPr>
          <a:xfrm>
            <a:off x="9325319" y="3668883"/>
            <a:ext cx="1554727" cy="2192734"/>
            <a:chOff x="9325319" y="3668883"/>
            <a:chExt cx="1554727" cy="2192734"/>
          </a:xfrm>
        </p:grpSpPr>
        <p:sp>
          <p:nvSpPr>
            <p:cNvPr id="2181" name="Google Shape;2181;p40"/>
            <p:cNvSpPr/>
            <p:nvPr/>
          </p:nvSpPr>
          <p:spPr>
            <a:xfrm>
              <a:off x="9728987" y="3994191"/>
              <a:ext cx="849763" cy="1121021"/>
            </a:xfrm>
            <a:custGeom>
              <a:avLst/>
              <a:gdLst/>
              <a:ahLst/>
              <a:cxnLst/>
              <a:rect l="l" t="t" r="r" b="b"/>
              <a:pathLst>
                <a:path w="8029" h="10592" extrusionOk="0">
                  <a:moveTo>
                    <a:pt x="3242" y="0"/>
                  </a:moveTo>
                  <a:cubicBezTo>
                    <a:pt x="2548" y="0"/>
                    <a:pt x="1970" y="71"/>
                    <a:pt x="1805" y="259"/>
                  </a:cubicBezTo>
                  <a:cubicBezTo>
                    <a:pt x="1344" y="784"/>
                    <a:pt x="1" y="7608"/>
                    <a:pt x="3145" y="7608"/>
                  </a:cubicBezTo>
                  <a:cubicBezTo>
                    <a:pt x="3177" y="7608"/>
                    <a:pt x="3211" y="7608"/>
                    <a:pt x="3244" y="7606"/>
                  </a:cubicBezTo>
                  <a:lnTo>
                    <a:pt x="3244" y="7606"/>
                  </a:lnTo>
                  <a:lnTo>
                    <a:pt x="3193" y="8525"/>
                  </a:lnTo>
                  <a:cubicBezTo>
                    <a:pt x="3193" y="8525"/>
                    <a:pt x="2113" y="8456"/>
                    <a:pt x="1220" y="8435"/>
                  </a:cubicBezTo>
                  <a:cubicBezTo>
                    <a:pt x="1217" y="8435"/>
                    <a:pt x="1213" y="8435"/>
                    <a:pt x="1210" y="8435"/>
                  </a:cubicBezTo>
                  <a:cubicBezTo>
                    <a:pt x="361" y="8435"/>
                    <a:pt x="1467" y="10591"/>
                    <a:pt x="4245" y="10591"/>
                  </a:cubicBezTo>
                  <a:cubicBezTo>
                    <a:pt x="4342" y="10591"/>
                    <a:pt x="4442" y="10589"/>
                    <a:pt x="4543" y="10583"/>
                  </a:cubicBezTo>
                  <a:cubicBezTo>
                    <a:pt x="7554" y="10421"/>
                    <a:pt x="8028" y="8683"/>
                    <a:pt x="8028" y="8683"/>
                  </a:cubicBezTo>
                  <a:lnTo>
                    <a:pt x="6106" y="8443"/>
                  </a:lnTo>
                  <a:cubicBezTo>
                    <a:pt x="6106" y="8443"/>
                    <a:pt x="6867" y="708"/>
                    <a:pt x="6397" y="413"/>
                  </a:cubicBezTo>
                  <a:cubicBezTo>
                    <a:pt x="6098" y="227"/>
                    <a:pt x="4483" y="0"/>
                    <a:pt x="3242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10298380" y="4300838"/>
              <a:ext cx="274857" cy="254432"/>
            </a:xfrm>
            <a:custGeom>
              <a:avLst/>
              <a:gdLst/>
              <a:ahLst/>
              <a:cxnLst/>
              <a:rect l="l" t="t" r="r" b="b"/>
              <a:pathLst>
                <a:path w="2597" h="2404" extrusionOk="0">
                  <a:moveTo>
                    <a:pt x="1699" y="0"/>
                  </a:moveTo>
                  <a:cubicBezTo>
                    <a:pt x="1394" y="0"/>
                    <a:pt x="1124" y="394"/>
                    <a:pt x="1124" y="394"/>
                  </a:cubicBezTo>
                  <a:cubicBezTo>
                    <a:pt x="1124" y="394"/>
                    <a:pt x="0" y="1035"/>
                    <a:pt x="778" y="2043"/>
                  </a:cubicBezTo>
                  <a:cubicBezTo>
                    <a:pt x="973" y="2295"/>
                    <a:pt x="1194" y="2403"/>
                    <a:pt x="1406" y="2403"/>
                  </a:cubicBezTo>
                  <a:cubicBezTo>
                    <a:pt x="2039" y="2403"/>
                    <a:pt x="2597" y="1443"/>
                    <a:pt x="2187" y="471"/>
                  </a:cubicBezTo>
                  <a:cubicBezTo>
                    <a:pt x="2039" y="116"/>
                    <a:pt x="1864" y="0"/>
                    <a:pt x="1699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9751310" y="3668883"/>
              <a:ext cx="944275" cy="755356"/>
            </a:xfrm>
            <a:custGeom>
              <a:avLst/>
              <a:gdLst/>
              <a:ahLst/>
              <a:cxnLst/>
              <a:rect l="l" t="t" r="r" b="b"/>
              <a:pathLst>
                <a:path w="8922" h="7137" extrusionOk="0">
                  <a:moveTo>
                    <a:pt x="5007" y="1"/>
                  </a:moveTo>
                  <a:cubicBezTo>
                    <a:pt x="4979" y="1"/>
                    <a:pt x="4951" y="2"/>
                    <a:pt x="4922" y="5"/>
                  </a:cubicBezTo>
                  <a:cubicBezTo>
                    <a:pt x="4159" y="73"/>
                    <a:pt x="4227" y="914"/>
                    <a:pt x="4286" y="1253"/>
                  </a:cubicBezTo>
                  <a:lnTo>
                    <a:pt x="4286" y="1253"/>
                  </a:lnTo>
                  <a:cubicBezTo>
                    <a:pt x="4208" y="919"/>
                    <a:pt x="3973" y="108"/>
                    <a:pt x="3520" y="108"/>
                  </a:cubicBezTo>
                  <a:cubicBezTo>
                    <a:pt x="3502" y="108"/>
                    <a:pt x="3484" y="109"/>
                    <a:pt x="3465" y="112"/>
                  </a:cubicBezTo>
                  <a:cubicBezTo>
                    <a:pt x="3257" y="141"/>
                    <a:pt x="3194" y="298"/>
                    <a:pt x="3201" y="493"/>
                  </a:cubicBezTo>
                  <a:lnTo>
                    <a:pt x="3201" y="493"/>
                  </a:lnTo>
                  <a:cubicBezTo>
                    <a:pt x="3049" y="277"/>
                    <a:pt x="2816" y="107"/>
                    <a:pt x="2459" y="107"/>
                  </a:cubicBezTo>
                  <a:cubicBezTo>
                    <a:pt x="2381" y="107"/>
                    <a:pt x="2296" y="115"/>
                    <a:pt x="2205" y="133"/>
                  </a:cubicBezTo>
                  <a:cubicBezTo>
                    <a:pt x="988" y="372"/>
                    <a:pt x="1423" y="1675"/>
                    <a:pt x="1423" y="1675"/>
                  </a:cubicBezTo>
                  <a:cubicBezTo>
                    <a:pt x="1286" y="1543"/>
                    <a:pt x="1138" y="1485"/>
                    <a:pt x="997" y="1485"/>
                  </a:cubicBezTo>
                  <a:cubicBezTo>
                    <a:pt x="446" y="1485"/>
                    <a:pt x="1" y="2368"/>
                    <a:pt x="684" y="3153"/>
                  </a:cubicBezTo>
                  <a:cubicBezTo>
                    <a:pt x="1197" y="3746"/>
                    <a:pt x="1993" y="3924"/>
                    <a:pt x="2762" y="3924"/>
                  </a:cubicBezTo>
                  <a:cubicBezTo>
                    <a:pt x="3916" y="3924"/>
                    <a:pt x="5011" y="3525"/>
                    <a:pt x="5011" y="3525"/>
                  </a:cubicBezTo>
                  <a:cubicBezTo>
                    <a:pt x="5092" y="4545"/>
                    <a:pt x="5546" y="4669"/>
                    <a:pt x="5763" y="4669"/>
                  </a:cubicBezTo>
                  <a:cubicBezTo>
                    <a:pt x="5833" y="4669"/>
                    <a:pt x="5878" y="4657"/>
                    <a:pt x="5878" y="4657"/>
                  </a:cubicBezTo>
                  <a:lnTo>
                    <a:pt x="5878" y="4657"/>
                  </a:lnTo>
                  <a:cubicBezTo>
                    <a:pt x="5878" y="4657"/>
                    <a:pt x="5443" y="7023"/>
                    <a:pt x="5921" y="7134"/>
                  </a:cubicBezTo>
                  <a:cubicBezTo>
                    <a:pt x="5930" y="7136"/>
                    <a:pt x="5938" y="7137"/>
                    <a:pt x="5946" y="7137"/>
                  </a:cubicBezTo>
                  <a:cubicBezTo>
                    <a:pt x="6167" y="7137"/>
                    <a:pt x="6314" y="6502"/>
                    <a:pt x="6314" y="6502"/>
                  </a:cubicBezTo>
                  <a:cubicBezTo>
                    <a:pt x="6477" y="6091"/>
                    <a:pt x="6831" y="6039"/>
                    <a:pt x="7028" y="6039"/>
                  </a:cubicBezTo>
                  <a:cubicBezTo>
                    <a:pt x="7095" y="6039"/>
                    <a:pt x="7144" y="6045"/>
                    <a:pt x="7160" y="6045"/>
                  </a:cubicBezTo>
                  <a:cubicBezTo>
                    <a:pt x="7228" y="6045"/>
                    <a:pt x="7989" y="5959"/>
                    <a:pt x="7899" y="5438"/>
                  </a:cubicBezTo>
                  <a:cubicBezTo>
                    <a:pt x="7835" y="5048"/>
                    <a:pt x="7587" y="4974"/>
                    <a:pt x="7466" y="4961"/>
                  </a:cubicBezTo>
                  <a:lnTo>
                    <a:pt x="7466" y="4961"/>
                  </a:lnTo>
                  <a:cubicBezTo>
                    <a:pt x="7690" y="4961"/>
                    <a:pt x="8399" y="4914"/>
                    <a:pt x="8399" y="4328"/>
                  </a:cubicBezTo>
                  <a:cubicBezTo>
                    <a:pt x="8399" y="3744"/>
                    <a:pt x="7880" y="3683"/>
                    <a:pt x="7712" y="3678"/>
                  </a:cubicBezTo>
                  <a:lnTo>
                    <a:pt x="7712" y="3678"/>
                  </a:lnTo>
                  <a:cubicBezTo>
                    <a:pt x="7951" y="3673"/>
                    <a:pt x="8922" y="3618"/>
                    <a:pt x="8595" y="3025"/>
                  </a:cubicBezTo>
                  <a:cubicBezTo>
                    <a:pt x="8496" y="2843"/>
                    <a:pt x="8320" y="2779"/>
                    <a:pt x="8133" y="2779"/>
                  </a:cubicBezTo>
                  <a:cubicBezTo>
                    <a:pt x="8107" y="2779"/>
                    <a:pt x="8080" y="2781"/>
                    <a:pt x="8054" y="2783"/>
                  </a:cubicBezTo>
                  <a:lnTo>
                    <a:pt x="8054" y="2783"/>
                  </a:lnTo>
                  <a:cubicBezTo>
                    <a:pt x="8435" y="2337"/>
                    <a:pt x="8389" y="1564"/>
                    <a:pt x="7899" y="1329"/>
                  </a:cubicBezTo>
                  <a:cubicBezTo>
                    <a:pt x="7794" y="1279"/>
                    <a:pt x="7697" y="1258"/>
                    <a:pt x="7607" y="1258"/>
                  </a:cubicBezTo>
                  <a:cubicBezTo>
                    <a:pt x="7204" y="1258"/>
                    <a:pt x="6954" y="1683"/>
                    <a:pt x="6907" y="1771"/>
                  </a:cubicBezTo>
                  <a:lnTo>
                    <a:pt x="6907" y="1771"/>
                  </a:lnTo>
                  <a:cubicBezTo>
                    <a:pt x="6970" y="1646"/>
                    <a:pt x="7365" y="807"/>
                    <a:pt x="6681" y="526"/>
                  </a:cubicBezTo>
                  <a:cubicBezTo>
                    <a:pt x="6634" y="506"/>
                    <a:pt x="6588" y="498"/>
                    <a:pt x="6543" y="498"/>
                  </a:cubicBezTo>
                  <a:cubicBezTo>
                    <a:pt x="6105" y="498"/>
                    <a:pt x="5772" y="1329"/>
                    <a:pt x="5772" y="1329"/>
                  </a:cubicBezTo>
                  <a:cubicBezTo>
                    <a:pt x="5772" y="1329"/>
                    <a:pt x="5872" y="1"/>
                    <a:pt x="5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9325319" y="4874089"/>
              <a:ext cx="590937" cy="734373"/>
            </a:xfrm>
            <a:custGeom>
              <a:avLst/>
              <a:gdLst/>
              <a:ahLst/>
              <a:cxnLst/>
              <a:rect l="l" t="t" r="r" b="b"/>
              <a:pathLst>
                <a:path w="6118" h="7603" extrusionOk="0">
                  <a:moveTo>
                    <a:pt x="4924" y="1"/>
                  </a:moveTo>
                  <a:cubicBezTo>
                    <a:pt x="4103" y="1"/>
                    <a:pt x="3054" y="119"/>
                    <a:pt x="2435" y="645"/>
                  </a:cubicBezTo>
                  <a:cubicBezTo>
                    <a:pt x="1303" y="1601"/>
                    <a:pt x="0" y="3733"/>
                    <a:pt x="0" y="3733"/>
                  </a:cubicBezTo>
                  <a:lnTo>
                    <a:pt x="2085" y="7603"/>
                  </a:lnTo>
                  <a:lnTo>
                    <a:pt x="4823" y="4472"/>
                  </a:lnTo>
                  <a:lnTo>
                    <a:pt x="6117" y="81"/>
                  </a:lnTo>
                  <a:cubicBezTo>
                    <a:pt x="6117" y="81"/>
                    <a:pt x="5598" y="1"/>
                    <a:pt x="4924" y="1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9642135" y="4867900"/>
              <a:ext cx="1009752" cy="993717"/>
            </a:xfrm>
            <a:custGeom>
              <a:avLst/>
              <a:gdLst/>
              <a:ahLst/>
              <a:cxnLst/>
              <a:rect l="l" t="t" r="r" b="b"/>
              <a:pathLst>
                <a:path w="10454" h="10552" extrusionOk="0">
                  <a:moveTo>
                    <a:pt x="2837" y="1"/>
                  </a:moveTo>
                  <a:cubicBezTo>
                    <a:pt x="1594" y="18"/>
                    <a:pt x="659" y="108"/>
                    <a:pt x="484" y="270"/>
                  </a:cubicBezTo>
                  <a:cubicBezTo>
                    <a:pt x="155" y="573"/>
                    <a:pt x="39" y="6229"/>
                    <a:pt x="1" y="10551"/>
                  </a:cubicBezTo>
                  <a:lnTo>
                    <a:pt x="10235" y="10551"/>
                  </a:lnTo>
                  <a:lnTo>
                    <a:pt x="10453" y="706"/>
                  </a:lnTo>
                  <a:cubicBezTo>
                    <a:pt x="9868" y="501"/>
                    <a:pt x="8873" y="338"/>
                    <a:pt x="7728" y="219"/>
                  </a:cubicBezTo>
                  <a:cubicBezTo>
                    <a:pt x="7322" y="958"/>
                    <a:pt x="6511" y="1863"/>
                    <a:pt x="5221" y="1966"/>
                  </a:cubicBezTo>
                  <a:cubicBezTo>
                    <a:pt x="5148" y="1971"/>
                    <a:pt x="5078" y="1974"/>
                    <a:pt x="5009" y="1974"/>
                  </a:cubicBezTo>
                  <a:cubicBezTo>
                    <a:pt x="3591" y="1974"/>
                    <a:pt x="3045" y="787"/>
                    <a:pt x="2837" y="1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10387727" y="4896305"/>
              <a:ext cx="492319" cy="752629"/>
            </a:xfrm>
            <a:custGeom>
              <a:avLst/>
              <a:gdLst/>
              <a:ahLst/>
              <a:cxnLst/>
              <a:rect l="l" t="t" r="r" b="b"/>
              <a:pathLst>
                <a:path w="5097" h="7792" extrusionOk="0">
                  <a:moveTo>
                    <a:pt x="825" y="0"/>
                  </a:moveTo>
                  <a:cubicBezTo>
                    <a:pt x="333" y="0"/>
                    <a:pt x="9" y="69"/>
                    <a:pt x="9" y="69"/>
                  </a:cubicBezTo>
                  <a:lnTo>
                    <a:pt x="0" y="4067"/>
                  </a:lnTo>
                  <a:lnTo>
                    <a:pt x="5096" y="7791"/>
                  </a:lnTo>
                  <a:lnTo>
                    <a:pt x="5096" y="2110"/>
                  </a:lnTo>
                  <a:cubicBezTo>
                    <a:pt x="4887" y="1978"/>
                    <a:pt x="3375" y="722"/>
                    <a:pt x="3225" y="633"/>
                  </a:cubicBezTo>
                  <a:cubicBezTo>
                    <a:pt x="2368" y="114"/>
                    <a:pt x="1457" y="0"/>
                    <a:pt x="825" y="0"/>
                  </a:cubicBezTo>
                  <a:close/>
                </a:path>
              </a:pathLst>
            </a:custGeom>
            <a:solidFill>
              <a:srgbClr val="7451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27187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66B0671-F2BC-4686-8BE9-BA2B9A3178B2}"/>
              </a:ext>
            </a:extLst>
          </p:cNvPr>
          <p:cNvGrpSpPr/>
          <p:nvPr/>
        </p:nvGrpSpPr>
        <p:grpSpPr>
          <a:xfrm>
            <a:off x="1138203" y="2560525"/>
            <a:ext cx="1792664" cy="1884221"/>
            <a:chOff x="1192968" y="2959001"/>
            <a:chExt cx="1792664" cy="1884221"/>
          </a:xfrm>
        </p:grpSpPr>
        <p:sp>
          <p:nvSpPr>
            <p:cNvPr id="2119" name="Google Shape;2119;p40"/>
            <p:cNvSpPr/>
            <p:nvPr/>
          </p:nvSpPr>
          <p:spPr>
            <a:xfrm>
              <a:off x="1428032" y="3650649"/>
              <a:ext cx="1080063" cy="1059213"/>
            </a:xfrm>
            <a:custGeom>
              <a:avLst/>
              <a:gdLst/>
              <a:ahLst/>
              <a:cxnLst/>
              <a:rect l="l" t="t" r="r" b="b"/>
              <a:pathLst>
                <a:path w="10205" h="10008" extrusionOk="0">
                  <a:moveTo>
                    <a:pt x="4478" y="1"/>
                  </a:moveTo>
                  <a:cubicBezTo>
                    <a:pt x="3900" y="1"/>
                    <a:pt x="3358" y="239"/>
                    <a:pt x="3358" y="239"/>
                  </a:cubicBezTo>
                  <a:cubicBezTo>
                    <a:pt x="3358" y="239"/>
                    <a:pt x="3716" y="3205"/>
                    <a:pt x="3278" y="3205"/>
                  </a:cubicBezTo>
                  <a:cubicBezTo>
                    <a:pt x="3272" y="3205"/>
                    <a:pt x="3266" y="3204"/>
                    <a:pt x="3260" y="3203"/>
                  </a:cubicBezTo>
                  <a:cubicBezTo>
                    <a:pt x="3008" y="3162"/>
                    <a:pt x="2330" y="2824"/>
                    <a:pt x="1690" y="2824"/>
                  </a:cubicBezTo>
                  <a:cubicBezTo>
                    <a:pt x="1133" y="2824"/>
                    <a:pt x="606" y="3080"/>
                    <a:pt x="415" y="4010"/>
                  </a:cubicBezTo>
                  <a:cubicBezTo>
                    <a:pt x="0" y="6009"/>
                    <a:pt x="2828" y="10007"/>
                    <a:pt x="2828" y="10007"/>
                  </a:cubicBezTo>
                  <a:lnTo>
                    <a:pt x="9146" y="9930"/>
                  </a:lnTo>
                  <a:cubicBezTo>
                    <a:pt x="9146" y="9930"/>
                    <a:pt x="10205" y="3878"/>
                    <a:pt x="8526" y="3276"/>
                  </a:cubicBezTo>
                  <a:cubicBezTo>
                    <a:pt x="8228" y="3169"/>
                    <a:pt x="7949" y="3134"/>
                    <a:pt x="7693" y="3134"/>
                  </a:cubicBezTo>
                  <a:cubicBezTo>
                    <a:pt x="7205" y="3134"/>
                    <a:pt x="6800" y="3260"/>
                    <a:pt x="6494" y="3260"/>
                  </a:cubicBezTo>
                  <a:cubicBezTo>
                    <a:pt x="6057" y="3260"/>
                    <a:pt x="5825" y="3003"/>
                    <a:pt x="5852" y="1751"/>
                  </a:cubicBezTo>
                  <a:cubicBezTo>
                    <a:pt x="5887" y="328"/>
                    <a:pt x="5157" y="1"/>
                    <a:pt x="4478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1941552" y="2983026"/>
              <a:ext cx="481133" cy="538285"/>
            </a:xfrm>
            <a:custGeom>
              <a:avLst/>
              <a:gdLst/>
              <a:ahLst/>
              <a:cxnLst/>
              <a:rect l="l" t="t" r="r" b="b"/>
              <a:pathLst>
                <a:path w="4546" h="5086" extrusionOk="0">
                  <a:moveTo>
                    <a:pt x="1134" y="1"/>
                  </a:moveTo>
                  <a:cubicBezTo>
                    <a:pt x="362" y="1"/>
                    <a:pt x="1" y="362"/>
                    <a:pt x="1" y="362"/>
                  </a:cubicBezTo>
                  <a:cubicBezTo>
                    <a:pt x="1" y="362"/>
                    <a:pt x="1436" y="5086"/>
                    <a:pt x="2783" y="5086"/>
                  </a:cubicBezTo>
                  <a:cubicBezTo>
                    <a:pt x="2874" y="5086"/>
                    <a:pt x="2965" y="5064"/>
                    <a:pt x="3055" y="5017"/>
                  </a:cubicBezTo>
                  <a:cubicBezTo>
                    <a:pt x="4473" y="4291"/>
                    <a:pt x="4546" y="1271"/>
                    <a:pt x="2692" y="400"/>
                  </a:cubicBezTo>
                  <a:cubicBezTo>
                    <a:pt x="2055" y="99"/>
                    <a:pt x="1539" y="1"/>
                    <a:pt x="1134" y="1"/>
                  </a:cubicBezTo>
                  <a:close/>
                </a:path>
              </a:pathLst>
            </a:custGeom>
            <a:solidFill>
              <a:srgbClr val="18101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1645104" y="3120614"/>
              <a:ext cx="688468" cy="771125"/>
            </a:xfrm>
            <a:custGeom>
              <a:avLst/>
              <a:gdLst/>
              <a:ahLst/>
              <a:cxnLst/>
              <a:rect l="l" t="t" r="r" b="b"/>
              <a:pathLst>
                <a:path w="6505" h="7286" extrusionOk="0">
                  <a:moveTo>
                    <a:pt x="3520" y="1"/>
                  </a:moveTo>
                  <a:cubicBezTo>
                    <a:pt x="3430" y="1"/>
                    <a:pt x="3378" y="6"/>
                    <a:pt x="3378" y="6"/>
                  </a:cubicBezTo>
                  <a:cubicBezTo>
                    <a:pt x="3351" y="5"/>
                    <a:pt x="3324" y="5"/>
                    <a:pt x="3297" y="5"/>
                  </a:cubicBezTo>
                  <a:cubicBezTo>
                    <a:pt x="0" y="5"/>
                    <a:pt x="290" y="5178"/>
                    <a:pt x="2349" y="6754"/>
                  </a:cubicBezTo>
                  <a:cubicBezTo>
                    <a:pt x="2824" y="7118"/>
                    <a:pt x="3302" y="7286"/>
                    <a:pt x="3754" y="7286"/>
                  </a:cubicBezTo>
                  <a:cubicBezTo>
                    <a:pt x="5283" y="7286"/>
                    <a:pt x="6505" y="5364"/>
                    <a:pt x="6215" y="2594"/>
                  </a:cubicBezTo>
                  <a:cubicBezTo>
                    <a:pt x="5962" y="173"/>
                    <a:pt x="4058" y="1"/>
                    <a:pt x="3520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2" name="Google Shape;2122;p40"/>
            <p:cNvSpPr/>
            <p:nvPr/>
          </p:nvSpPr>
          <p:spPr>
            <a:xfrm>
              <a:off x="1623831" y="3445113"/>
              <a:ext cx="160977" cy="206911"/>
            </a:xfrm>
            <a:custGeom>
              <a:avLst/>
              <a:gdLst/>
              <a:ahLst/>
              <a:cxnLst/>
              <a:rect l="l" t="t" r="r" b="b"/>
              <a:pathLst>
                <a:path w="1521" h="1955" extrusionOk="0">
                  <a:moveTo>
                    <a:pt x="779" y="1"/>
                  </a:moveTo>
                  <a:cubicBezTo>
                    <a:pt x="726" y="1"/>
                    <a:pt x="668" y="13"/>
                    <a:pt x="607" y="41"/>
                  </a:cubicBezTo>
                  <a:cubicBezTo>
                    <a:pt x="0" y="310"/>
                    <a:pt x="263" y="1954"/>
                    <a:pt x="1122" y="1954"/>
                  </a:cubicBezTo>
                  <a:cubicBezTo>
                    <a:pt x="1243" y="1954"/>
                    <a:pt x="1376" y="1921"/>
                    <a:pt x="1521" y="1847"/>
                  </a:cubicBezTo>
                  <a:lnTo>
                    <a:pt x="1452" y="1305"/>
                  </a:lnTo>
                  <a:cubicBezTo>
                    <a:pt x="1452" y="1305"/>
                    <a:pt x="1325" y="1"/>
                    <a:pt x="779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3" name="Google Shape;2123;p40"/>
            <p:cNvSpPr/>
            <p:nvPr/>
          </p:nvSpPr>
          <p:spPr>
            <a:xfrm>
              <a:off x="1483173" y="2959001"/>
              <a:ext cx="689208" cy="628352"/>
            </a:xfrm>
            <a:custGeom>
              <a:avLst/>
              <a:gdLst/>
              <a:ahLst/>
              <a:cxnLst/>
              <a:rect l="l" t="t" r="r" b="b"/>
              <a:pathLst>
                <a:path w="6512" h="5937" extrusionOk="0">
                  <a:moveTo>
                    <a:pt x="3949" y="1"/>
                  </a:moveTo>
                  <a:cubicBezTo>
                    <a:pt x="2710" y="1"/>
                    <a:pt x="1378" y="771"/>
                    <a:pt x="910" y="2079"/>
                  </a:cubicBezTo>
                  <a:cubicBezTo>
                    <a:pt x="1" y="4629"/>
                    <a:pt x="1748" y="5936"/>
                    <a:pt x="1748" y="5936"/>
                  </a:cubicBezTo>
                  <a:cubicBezTo>
                    <a:pt x="1748" y="5936"/>
                    <a:pt x="1346" y="4920"/>
                    <a:pt x="1936" y="4634"/>
                  </a:cubicBezTo>
                  <a:cubicBezTo>
                    <a:pt x="1988" y="4608"/>
                    <a:pt x="2040" y="4597"/>
                    <a:pt x="2090" y="4597"/>
                  </a:cubicBezTo>
                  <a:cubicBezTo>
                    <a:pt x="2603" y="4597"/>
                    <a:pt x="2982" y="5791"/>
                    <a:pt x="2982" y="5791"/>
                  </a:cubicBezTo>
                  <a:cubicBezTo>
                    <a:pt x="3204" y="4992"/>
                    <a:pt x="2909" y="4155"/>
                    <a:pt x="2909" y="4155"/>
                  </a:cubicBezTo>
                  <a:lnTo>
                    <a:pt x="2909" y="4155"/>
                  </a:lnTo>
                  <a:cubicBezTo>
                    <a:pt x="3026" y="4169"/>
                    <a:pt x="3137" y="4176"/>
                    <a:pt x="3245" y="4176"/>
                  </a:cubicBezTo>
                  <a:cubicBezTo>
                    <a:pt x="4782" y="4176"/>
                    <a:pt x="5386" y="2811"/>
                    <a:pt x="5387" y="2810"/>
                  </a:cubicBezTo>
                  <a:lnTo>
                    <a:pt x="5387" y="2810"/>
                  </a:lnTo>
                  <a:lnTo>
                    <a:pt x="5096" y="3502"/>
                  </a:lnTo>
                  <a:cubicBezTo>
                    <a:pt x="5115" y="3502"/>
                    <a:pt x="5134" y="3502"/>
                    <a:pt x="5152" y="3502"/>
                  </a:cubicBezTo>
                  <a:cubicBezTo>
                    <a:pt x="6512" y="3502"/>
                    <a:pt x="6403" y="2263"/>
                    <a:pt x="6403" y="2263"/>
                  </a:cubicBezTo>
                  <a:cubicBezTo>
                    <a:pt x="6208" y="689"/>
                    <a:pt x="5120" y="1"/>
                    <a:pt x="3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2212177" y="4246938"/>
              <a:ext cx="534157" cy="596284"/>
            </a:xfrm>
            <a:custGeom>
              <a:avLst/>
              <a:gdLst/>
              <a:ahLst/>
              <a:cxnLst/>
              <a:rect l="l" t="t" r="r" b="b"/>
              <a:pathLst>
                <a:path w="5047" h="5634" extrusionOk="0">
                  <a:moveTo>
                    <a:pt x="476" y="1"/>
                  </a:moveTo>
                  <a:cubicBezTo>
                    <a:pt x="169" y="1"/>
                    <a:pt x="0" y="71"/>
                    <a:pt x="88" y="256"/>
                  </a:cubicBezTo>
                  <a:cubicBezTo>
                    <a:pt x="451" y="1016"/>
                    <a:pt x="2390" y="5599"/>
                    <a:pt x="2390" y="5599"/>
                  </a:cubicBezTo>
                  <a:lnTo>
                    <a:pt x="5047" y="5633"/>
                  </a:lnTo>
                  <a:lnTo>
                    <a:pt x="3761" y="691"/>
                  </a:lnTo>
                  <a:cubicBezTo>
                    <a:pt x="3761" y="691"/>
                    <a:pt x="1439" y="1"/>
                    <a:pt x="476" y="1"/>
                  </a:cubicBezTo>
                  <a:close/>
                </a:path>
              </a:pathLst>
            </a:custGeom>
            <a:solidFill>
              <a:srgbClr val="833F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2187093" y="3965198"/>
              <a:ext cx="447160" cy="455097"/>
            </a:xfrm>
            <a:custGeom>
              <a:avLst/>
              <a:gdLst/>
              <a:ahLst/>
              <a:cxnLst/>
              <a:rect l="l" t="t" r="r" b="b"/>
              <a:pathLst>
                <a:path w="4225" h="4300" extrusionOk="0">
                  <a:moveTo>
                    <a:pt x="1053" y="0"/>
                  </a:moveTo>
                  <a:cubicBezTo>
                    <a:pt x="680" y="0"/>
                    <a:pt x="436" y="103"/>
                    <a:pt x="436" y="103"/>
                  </a:cubicBezTo>
                  <a:cubicBezTo>
                    <a:pt x="436" y="103"/>
                    <a:pt x="0" y="3870"/>
                    <a:pt x="1602" y="4225"/>
                  </a:cubicBezTo>
                  <a:cubicBezTo>
                    <a:pt x="1838" y="4277"/>
                    <a:pt x="2061" y="4299"/>
                    <a:pt x="2270" y="4299"/>
                  </a:cubicBezTo>
                  <a:cubicBezTo>
                    <a:pt x="3480" y="4299"/>
                    <a:pt x="4225" y="3554"/>
                    <a:pt x="4225" y="3554"/>
                  </a:cubicBezTo>
                  <a:cubicBezTo>
                    <a:pt x="4225" y="3554"/>
                    <a:pt x="4203" y="2649"/>
                    <a:pt x="2999" y="1090"/>
                  </a:cubicBezTo>
                  <a:cubicBezTo>
                    <a:pt x="2307" y="191"/>
                    <a:pt x="1561" y="0"/>
                    <a:pt x="1053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2493068" y="3830467"/>
              <a:ext cx="492564" cy="1009152"/>
            </a:xfrm>
            <a:custGeom>
              <a:avLst/>
              <a:gdLst/>
              <a:ahLst/>
              <a:cxnLst/>
              <a:rect l="l" t="t" r="r" b="b"/>
              <a:pathLst>
                <a:path w="4654" h="9535" extrusionOk="0">
                  <a:moveTo>
                    <a:pt x="3853" y="0"/>
                  </a:moveTo>
                  <a:cubicBezTo>
                    <a:pt x="3669" y="0"/>
                    <a:pt x="2940" y="1700"/>
                    <a:pt x="2940" y="1700"/>
                  </a:cubicBezTo>
                  <a:cubicBezTo>
                    <a:pt x="2892" y="1681"/>
                    <a:pt x="2844" y="1672"/>
                    <a:pt x="2796" y="1672"/>
                  </a:cubicBezTo>
                  <a:cubicBezTo>
                    <a:pt x="1399" y="1672"/>
                    <a:pt x="1" y="9534"/>
                    <a:pt x="1" y="9534"/>
                  </a:cubicBezTo>
                  <a:lnTo>
                    <a:pt x="2602" y="9534"/>
                  </a:lnTo>
                  <a:cubicBezTo>
                    <a:pt x="2987" y="8163"/>
                    <a:pt x="3538" y="4421"/>
                    <a:pt x="3538" y="4421"/>
                  </a:cubicBezTo>
                  <a:cubicBezTo>
                    <a:pt x="3926" y="4289"/>
                    <a:pt x="4131" y="4088"/>
                    <a:pt x="4285" y="3802"/>
                  </a:cubicBezTo>
                  <a:cubicBezTo>
                    <a:pt x="4349" y="3567"/>
                    <a:pt x="4405" y="3375"/>
                    <a:pt x="4439" y="3247"/>
                  </a:cubicBezTo>
                  <a:cubicBezTo>
                    <a:pt x="4654" y="2468"/>
                    <a:pt x="4510" y="2340"/>
                    <a:pt x="4391" y="2340"/>
                  </a:cubicBezTo>
                  <a:cubicBezTo>
                    <a:pt x="4333" y="2340"/>
                    <a:pt x="4281" y="2371"/>
                    <a:pt x="4281" y="2371"/>
                  </a:cubicBezTo>
                  <a:cubicBezTo>
                    <a:pt x="4336" y="1997"/>
                    <a:pt x="4240" y="1906"/>
                    <a:pt x="4134" y="1906"/>
                  </a:cubicBezTo>
                  <a:cubicBezTo>
                    <a:pt x="4035" y="1906"/>
                    <a:pt x="3926" y="1987"/>
                    <a:pt x="3926" y="1987"/>
                  </a:cubicBezTo>
                  <a:cubicBezTo>
                    <a:pt x="3982" y="1682"/>
                    <a:pt x="3933" y="1589"/>
                    <a:pt x="3852" y="1589"/>
                  </a:cubicBezTo>
                  <a:cubicBezTo>
                    <a:pt x="3729" y="1589"/>
                    <a:pt x="3533" y="1807"/>
                    <a:pt x="3533" y="1807"/>
                  </a:cubicBezTo>
                  <a:cubicBezTo>
                    <a:pt x="3899" y="449"/>
                    <a:pt x="3948" y="0"/>
                    <a:pt x="3853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1363365" y="3925191"/>
              <a:ext cx="1246015" cy="914429"/>
            </a:xfrm>
            <a:custGeom>
              <a:avLst/>
              <a:gdLst/>
              <a:ahLst/>
              <a:cxnLst/>
              <a:rect l="l" t="t" r="r" b="b"/>
              <a:pathLst>
                <a:path w="11773" h="8640" extrusionOk="0">
                  <a:moveTo>
                    <a:pt x="2225" y="0"/>
                  </a:moveTo>
                  <a:cubicBezTo>
                    <a:pt x="1831" y="0"/>
                    <a:pt x="1402" y="147"/>
                    <a:pt x="1026" y="609"/>
                  </a:cubicBezTo>
                  <a:cubicBezTo>
                    <a:pt x="1" y="1869"/>
                    <a:pt x="1312" y="7345"/>
                    <a:pt x="2341" y="8639"/>
                  </a:cubicBezTo>
                  <a:lnTo>
                    <a:pt x="10500" y="8639"/>
                  </a:lnTo>
                  <a:cubicBezTo>
                    <a:pt x="10500" y="8639"/>
                    <a:pt x="11773" y="467"/>
                    <a:pt x="8500" y="467"/>
                  </a:cubicBezTo>
                  <a:cubicBezTo>
                    <a:pt x="8370" y="467"/>
                    <a:pt x="8234" y="480"/>
                    <a:pt x="8091" y="506"/>
                  </a:cubicBezTo>
                  <a:cubicBezTo>
                    <a:pt x="8091" y="506"/>
                    <a:pt x="8599" y="3185"/>
                    <a:pt x="6634" y="3394"/>
                  </a:cubicBezTo>
                  <a:cubicBezTo>
                    <a:pt x="6536" y="3404"/>
                    <a:pt x="6440" y="3409"/>
                    <a:pt x="6347" y="3409"/>
                  </a:cubicBezTo>
                  <a:cubicBezTo>
                    <a:pt x="4093" y="3409"/>
                    <a:pt x="3482" y="442"/>
                    <a:pt x="3482" y="442"/>
                  </a:cubicBezTo>
                  <a:cubicBezTo>
                    <a:pt x="3482" y="442"/>
                    <a:pt x="2907" y="0"/>
                    <a:pt x="2225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40"/>
            <p:cNvSpPr/>
            <p:nvPr/>
          </p:nvSpPr>
          <p:spPr>
            <a:xfrm>
              <a:off x="1192968" y="4234343"/>
              <a:ext cx="511297" cy="605280"/>
            </a:xfrm>
            <a:custGeom>
              <a:avLst/>
              <a:gdLst/>
              <a:ahLst/>
              <a:cxnLst/>
              <a:rect l="l" t="t" r="r" b="b"/>
              <a:pathLst>
                <a:path w="4831" h="5719" extrusionOk="0">
                  <a:moveTo>
                    <a:pt x="4355" y="0"/>
                  </a:moveTo>
                  <a:cubicBezTo>
                    <a:pt x="3393" y="0"/>
                    <a:pt x="1068" y="691"/>
                    <a:pt x="1068" y="691"/>
                  </a:cubicBezTo>
                  <a:lnTo>
                    <a:pt x="0" y="3882"/>
                  </a:lnTo>
                  <a:lnTo>
                    <a:pt x="0" y="5718"/>
                  </a:lnTo>
                  <a:lnTo>
                    <a:pt x="2209" y="5718"/>
                  </a:lnTo>
                  <a:cubicBezTo>
                    <a:pt x="2209" y="5718"/>
                    <a:pt x="4379" y="1020"/>
                    <a:pt x="4742" y="255"/>
                  </a:cubicBezTo>
                  <a:cubicBezTo>
                    <a:pt x="4830" y="70"/>
                    <a:pt x="4662" y="0"/>
                    <a:pt x="4355" y="0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1248109" y="3900426"/>
              <a:ext cx="498279" cy="587923"/>
            </a:xfrm>
            <a:custGeom>
              <a:avLst/>
              <a:gdLst/>
              <a:ahLst/>
              <a:cxnLst/>
              <a:rect l="l" t="t" r="r" b="b"/>
              <a:pathLst>
                <a:path w="4708" h="5555" extrusionOk="0">
                  <a:moveTo>
                    <a:pt x="3001" y="0"/>
                  </a:moveTo>
                  <a:cubicBezTo>
                    <a:pt x="2363" y="0"/>
                    <a:pt x="1633" y="365"/>
                    <a:pt x="1021" y="1629"/>
                  </a:cubicBezTo>
                  <a:cubicBezTo>
                    <a:pt x="475" y="2757"/>
                    <a:pt x="0" y="3846"/>
                    <a:pt x="0" y="3846"/>
                  </a:cubicBezTo>
                  <a:cubicBezTo>
                    <a:pt x="0" y="3846"/>
                    <a:pt x="1568" y="5520"/>
                    <a:pt x="3460" y="5554"/>
                  </a:cubicBezTo>
                  <a:cubicBezTo>
                    <a:pt x="3460" y="5554"/>
                    <a:pt x="3917" y="4721"/>
                    <a:pt x="4268" y="3645"/>
                  </a:cubicBezTo>
                  <a:cubicBezTo>
                    <a:pt x="4391" y="3269"/>
                    <a:pt x="4498" y="2868"/>
                    <a:pt x="4571" y="2462"/>
                  </a:cubicBezTo>
                  <a:cubicBezTo>
                    <a:pt x="4682" y="1847"/>
                    <a:pt x="4708" y="1223"/>
                    <a:pt x="4571" y="676"/>
                  </a:cubicBezTo>
                  <a:cubicBezTo>
                    <a:pt x="4571" y="676"/>
                    <a:pt x="3871" y="0"/>
                    <a:pt x="3001" y="0"/>
                  </a:cubicBezTo>
                  <a:close/>
                </a:path>
              </a:pathLst>
            </a:custGeom>
            <a:solidFill>
              <a:srgbClr val="F7BF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DAEB7E7-1638-4DEA-9BDD-09D75B9F7B69}"/>
              </a:ext>
            </a:extLst>
          </p:cNvPr>
          <p:cNvGrpSpPr/>
          <p:nvPr/>
        </p:nvGrpSpPr>
        <p:grpSpPr>
          <a:xfrm>
            <a:off x="6732555" y="2868934"/>
            <a:ext cx="1398000" cy="1974288"/>
            <a:chOff x="6732555" y="2868934"/>
            <a:chExt cx="1398000" cy="1974288"/>
          </a:xfrm>
        </p:grpSpPr>
        <p:sp>
          <p:nvSpPr>
            <p:cNvPr id="2136" name="Google Shape;2136;p40"/>
            <p:cNvSpPr/>
            <p:nvPr/>
          </p:nvSpPr>
          <p:spPr>
            <a:xfrm>
              <a:off x="7295396" y="2957414"/>
              <a:ext cx="630787" cy="925859"/>
            </a:xfrm>
            <a:custGeom>
              <a:avLst/>
              <a:gdLst/>
              <a:ahLst/>
              <a:cxnLst/>
              <a:rect l="l" t="t" r="r" b="b"/>
              <a:pathLst>
                <a:path w="5960" h="8748" extrusionOk="0">
                  <a:moveTo>
                    <a:pt x="2837" y="0"/>
                  </a:moveTo>
                  <a:cubicBezTo>
                    <a:pt x="2697" y="0"/>
                    <a:pt x="2611" y="14"/>
                    <a:pt x="2611" y="14"/>
                  </a:cubicBezTo>
                  <a:lnTo>
                    <a:pt x="1" y="8211"/>
                  </a:lnTo>
                  <a:cubicBezTo>
                    <a:pt x="1" y="8211"/>
                    <a:pt x="1025" y="8748"/>
                    <a:pt x="2086" y="8748"/>
                  </a:cubicBezTo>
                  <a:cubicBezTo>
                    <a:pt x="2270" y="8748"/>
                    <a:pt x="2455" y="8731"/>
                    <a:pt x="2636" y="8694"/>
                  </a:cubicBezTo>
                  <a:cubicBezTo>
                    <a:pt x="3858" y="8442"/>
                    <a:pt x="4272" y="7472"/>
                    <a:pt x="4272" y="7472"/>
                  </a:cubicBezTo>
                  <a:lnTo>
                    <a:pt x="4272" y="7472"/>
                  </a:lnTo>
                  <a:lnTo>
                    <a:pt x="4204" y="8002"/>
                  </a:lnTo>
                  <a:cubicBezTo>
                    <a:pt x="5959" y="6340"/>
                    <a:pt x="5383" y="3175"/>
                    <a:pt x="4806" y="1466"/>
                  </a:cubicBezTo>
                  <a:cubicBezTo>
                    <a:pt x="4363" y="152"/>
                    <a:pt x="3302" y="0"/>
                    <a:pt x="2837" y="0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6770128" y="2868934"/>
              <a:ext cx="801607" cy="957716"/>
            </a:xfrm>
            <a:custGeom>
              <a:avLst/>
              <a:gdLst/>
              <a:ahLst/>
              <a:cxnLst/>
              <a:rect l="l" t="t" r="r" b="b"/>
              <a:pathLst>
                <a:path w="7574" h="9049" extrusionOk="0">
                  <a:moveTo>
                    <a:pt x="4756" y="1"/>
                  </a:moveTo>
                  <a:cubicBezTo>
                    <a:pt x="3868" y="1"/>
                    <a:pt x="2913" y="297"/>
                    <a:pt x="2123" y="1239"/>
                  </a:cubicBezTo>
                  <a:cubicBezTo>
                    <a:pt x="0" y="3780"/>
                    <a:pt x="944" y="7360"/>
                    <a:pt x="944" y="7360"/>
                  </a:cubicBezTo>
                  <a:cubicBezTo>
                    <a:pt x="944" y="7360"/>
                    <a:pt x="1154" y="8607"/>
                    <a:pt x="2448" y="8838"/>
                  </a:cubicBezTo>
                  <a:cubicBezTo>
                    <a:pt x="2448" y="8838"/>
                    <a:pt x="2055" y="8376"/>
                    <a:pt x="1987" y="8009"/>
                  </a:cubicBezTo>
                  <a:lnTo>
                    <a:pt x="1987" y="8009"/>
                  </a:lnTo>
                  <a:cubicBezTo>
                    <a:pt x="1987" y="8009"/>
                    <a:pt x="2354" y="8816"/>
                    <a:pt x="3324" y="8906"/>
                  </a:cubicBezTo>
                  <a:lnTo>
                    <a:pt x="3140" y="8052"/>
                  </a:lnTo>
                  <a:lnTo>
                    <a:pt x="3140" y="8052"/>
                  </a:lnTo>
                  <a:cubicBezTo>
                    <a:pt x="3140" y="8052"/>
                    <a:pt x="3418" y="8932"/>
                    <a:pt x="4340" y="9047"/>
                  </a:cubicBezTo>
                  <a:cubicBezTo>
                    <a:pt x="4347" y="9048"/>
                    <a:pt x="4353" y="9048"/>
                    <a:pt x="4360" y="9048"/>
                  </a:cubicBezTo>
                  <a:cubicBezTo>
                    <a:pt x="5299" y="9048"/>
                    <a:pt x="7574" y="850"/>
                    <a:pt x="7574" y="850"/>
                  </a:cubicBezTo>
                  <a:cubicBezTo>
                    <a:pt x="7574" y="850"/>
                    <a:pt x="6260" y="1"/>
                    <a:pt x="4756" y="1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6807594" y="3584714"/>
              <a:ext cx="958987" cy="1120599"/>
            </a:xfrm>
            <a:custGeom>
              <a:avLst/>
              <a:gdLst/>
              <a:ahLst/>
              <a:cxnLst/>
              <a:rect l="l" t="t" r="r" b="b"/>
              <a:pathLst>
                <a:path w="9061" h="10588" extrusionOk="0">
                  <a:moveTo>
                    <a:pt x="4739" y="1"/>
                  </a:moveTo>
                  <a:cubicBezTo>
                    <a:pt x="4127" y="1"/>
                    <a:pt x="3555" y="251"/>
                    <a:pt x="3555" y="251"/>
                  </a:cubicBezTo>
                  <a:cubicBezTo>
                    <a:pt x="3555" y="251"/>
                    <a:pt x="3937" y="3392"/>
                    <a:pt x="3471" y="3392"/>
                  </a:cubicBezTo>
                  <a:cubicBezTo>
                    <a:pt x="3465" y="3392"/>
                    <a:pt x="3459" y="3391"/>
                    <a:pt x="3452" y="3390"/>
                  </a:cubicBezTo>
                  <a:cubicBezTo>
                    <a:pt x="3188" y="3345"/>
                    <a:pt x="2471" y="2988"/>
                    <a:pt x="1794" y="2988"/>
                  </a:cubicBezTo>
                  <a:cubicBezTo>
                    <a:pt x="1204" y="2988"/>
                    <a:pt x="644" y="3259"/>
                    <a:pt x="441" y="4244"/>
                  </a:cubicBezTo>
                  <a:cubicBezTo>
                    <a:pt x="1" y="6359"/>
                    <a:pt x="2995" y="10587"/>
                    <a:pt x="2995" y="10587"/>
                  </a:cubicBezTo>
                  <a:lnTo>
                    <a:pt x="9061" y="10515"/>
                  </a:lnTo>
                  <a:cubicBezTo>
                    <a:pt x="9022" y="9451"/>
                    <a:pt x="8958" y="8392"/>
                    <a:pt x="8860" y="7333"/>
                  </a:cubicBezTo>
                  <a:cubicBezTo>
                    <a:pt x="8783" y="6457"/>
                    <a:pt x="8685" y="5581"/>
                    <a:pt x="8616" y="4701"/>
                  </a:cubicBezTo>
                  <a:cubicBezTo>
                    <a:pt x="8582" y="4244"/>
                    <a:pt x="8539" y="3787"/>
                    <a:pt x="8454" y="3335"/>
                  </a:cubicBezTo>
                  <a:cubicBezTo>
                    <a:pt x="8348" y="3323"/>
                    <a:pt x="8245" y="3318"/>
                    <a:pt x="8145" y="3318"/>
                  </a:cubicBezTo>
                  <a:cubicBezTo>
                    <a:pt x="7629" y="3318"/>
                    <a:pt x="7199" y="3451"/>
                    <a:pt x="6876" y="3451"/>
                  </a:cubicBezTo>
                  <a:cubicBezTo>
                    <a:pt x="6414" y="3451"/>
                    <a:pt x="6168" y="3178"/>
                    <a:pt x="6199" y="1848"/>
                  </a:cubicBezTo>
                  <a:cubicBezTo>
                    <a:pt x="6233" y="346"/>
                    <a:pt x="5459" y="1"/>
                    <a:pt x="4739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7695459" y="3398227"/>
              <a:ext cx="129439" cy="39900"/>
            </a:xfrm>
            <a:custGeom>
              <a:avLst/>
              <a:gdLst/>
              <a:ahLst/>
              <a:cxnLst/>
              <a:rect l="l" t="t" r="r" b="b"/>
              <a:pathLst>
                <a:path w="1223" h="377" extrusionOk="0">
                  <a:moveTo>
                    <a:pt x="31" y="1"/>
                  </a:moveTo>
                  <a:lnTo>
                    <a:pt x="1" y="133"/>
                  </a:lnTo>
                  <a:lnTo>
                    <a:pt x="1197" y="377"/>
                  </a:lnTo>
                  <a:lnTo>
                    <a:pt x="1223" y="24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7037366" y="3023881"/>
              <a:ext cx="729003" cy="816001"/>
            </a:xfrm>
            <a:custGeom>
              <a:avLst/>
              <a:gdLst/>
              <a:ahLst/>
              <a:cxnLst/>
              <a:rect l="l" t="t" r="r" b="b"/>
              <a:pathLst>
                <a:path w="6888" h="7710" extrusionOk="0">
                  <a:moveTo>
                    <a:pt x="3728" y="0"/>
                  </a:moveTo>
                  <a:cubicBezTo>
                    <a:pt x="3634" y="0"/>
                    <a:pt x="3579" y="5"/>
                    <a:pt x="3579" y="5"/>
                  </a:cubicBezTo>
                  <a:cubicBezTo>
                    <a:pt x="3551" y="5"/>
                    <a:pt x="3522" y="4"/>
                    <a:pt x="3494" y="4"/>
                  </a:cubicBezTo>
                  <a:cubicBezTo>
                    <a:pt x="0" y="4"/>
                    <a:pt x="308" y="5478"/>
                    <a:pt x="2490" y="7147"/>
                  </a:cubicBezTo>
                  <a:cubicBezTo>
                    <a:pt x="2992" y="7532"/>
                    <a:pt x="3498" y="7710"/>
                    <a:pt x="3976" y="7710"/>
                  </a:cubicBezTo>
                  <a:cubicBezTo>
                    <a:pt x="5594" y="7710"/>
                    <a:pt x="6888" y="5674"/>
                    <a:pt x="6578" y="2743"/>
                  </a:cubicBezTo>
                  <a:cubicBezTo>
                    <a:pt x="6310" y="183"/>
                    <a:pt x="4296" y="0"/>
                    <a:pt x="3728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7015246" y="3367535"/>
              <a:ext cx="170397" cy="218659"/>
            </a:xfrm>
            <a:custGeom>
              <a:avLst/>
              <a:gdLst/>
              <a:ahLst/>
              <a:cxnLst/>
              <a:rect l="l" t="t" r="r" b="b"/>
              <a:pathLst>
                <a:path w="1610" h="2066" extrusionOk="0">
                  <a:moveTo>
                    <a:pt x="822" y="1"/>
                  </a:moveTo>
                  <a:cubicBezTo>
                    <a:pt x="766" y="1"/>
                    <a:pt x="705" y="14"/>
                    <a:pt x="640" y="43"/>
                  </a:cubicBezTo>
                  <a:cubicBezTo>
                    <a:pt x="0" y="328"/>
                    <a:pt x="279" y="2065"/>
                    <a:pt x="1188" y="2065"/>
                  </a:cubicBezTo>
                  <a:cubicBezTo>
                    <a:pt x="1316" y="2065"/>
                    <a:pt x="1457" y="2031"/>
                    <a:pt x="1610" y="1952"/>
                  </a:cubicBezTo>
                  <a:lnTo>
                    <a:pt x="1537" y="1376"/>
                  </a:lnTo>
                  <a:cubicBezTo>
                    <a:pt x="1537" y="1376"/>
                    <a:pt x="1399" y="1"/>
                    <a:pt x="822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6839768" y="2875497"/>
              <a:ext cx="731967" cy="655340"/>
            </a:xfrm>
            <a:custGeom>
              <a:avLst/>
              <a:gdLst/>
              <a:ahLst/>
              <a:cxnLst/>
              <a:rect l="l" t="t" r="r" b="b"/>
              <a:pathLst>
                <a:path w="6916" h="6192" extrusionOk="0">
                  <a:moveTo>
                    <a:pt x="4312" y="1"/>
                  </a:moveTo>
                  <a:cubicBezTo>
                    <a:pt x="3514" y="1"/>
                    <a:pt x="2677" y="273"/>
                    <a:pt x="2033" y="1138"/>
                  </a:cubicBezTo>
                  <a:cubicBezTo>
                    <a:pt x="0" y="3876"/>
                    <a:pt x="2136" y="6191"/>
                    <a:pt x="2136" y="6191"/>
                  </a:cubicBezTo>
                  <a:cubicBezTo>
                    <a:pt x="2136" y="6191"/>
                    <a:pt x="1632" y="4957"/>
                    <a:pt x="2388" y="4752"/>
                  </a:cubicBezTo>
                  <a:cubicBezTo>
                    <a:pt x="2437" y="4739"/>
                    <a:pt x="2482" y="4733"/>
                    <a:pt x="2524" y="4733"/>
                  </a:cubicBezTo>
                  <a:cubicBezTo>
                    <a:pt x="3133" y="4733"/>
                    <a:pt x="3084" y="6003"/>
                    <a:pt x="3084" y="6003"/>
                  </a:cubicBezTo>
                  <a:cubicBezTo>
                    <a:pt x="3088" y="6003"/>
                    <a:pt x="3093" y="6003"/>
                    <a:pt x="3097" y="5999"/>
                  </a:cubicBezTo>
                  <a:cubicBezTo>
                    <a:pt x="3674" y="5196"/>
                    <a:pt x="3268" y="4457"/>
                    <a:pt x="3268" y="4457"/>
                  </a:cubicBezTo>
                  <a:cubicBezTo>
                    <a:pt x="6476" y="3628"/>
                    <a:pt x="6916" y="788"/>
                    <a:pt x="6916" y="788"/>
                  </a:cubicBezTo>
                  <a:cubicBezTo>
                    <a:pt x="6916" y="788"/>
                    <a:pt x="5669" y="1"/>
                    <a:pt x="4312" y="1"/>
                  </a:cubicBezTo>
                  <a:close/>
                </a:path>
              </a:pathLst>
            </a:custGeom>
            <a:solidFill>
              <a:srgbClr val="9F59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7240679" y="3275245"/>
              <a:ext cx="261416" cy="285865"/>
            </a:xfrm>
            <a:custGeom>
              <a:avLst/>
              <a:gdLst/>
              <a:ahLst/>
              <a:cxnLst/>
              <a:rect l="l" t="t" r="r" b="b"/>
              <a:pathLst>
                <a:path w="2470" h="2701" extrusionOk="0">
                  <a:moveTo>
                    <a:pt x="1235" y="206"/>
                  </a:moveTo>
                  <a:cubicBezTo>
                    <a:pt x="1803" y="206"/>
                    <a:pt x="2261" y="719"/>
                    <a:pt x="2261" y="1351"/>
                  </a:cubicBezTo>
                  <a:cubicBezTo>
                    <a:pt x="2261" y="1983"/>
                    <a:pt x="1803" y="2495"/>
                    <a:pt x="1235" y="2495"/>
                  </a:cubicBezTo>
                  <a:cubicBezTo>
                    <a:pt x="667" y="2495"/>
                    <a:pt x="206" y="1983"/>
                    <a:pt x="206" y="1351"/>
                  </a:cubicBezTo>
                  <a:cubicBezTo>
                    <a:pt x="206" y="719"/>
                    <a:pt x="667" y="206"/>
                    <a:pt x="1235" y="206"/>
                  </a:cubicBezTo>
                  <a:close/>
                  <a:moveTo>
                    <a:pt x="1235" y="1"/>
                  </a:moveTo>
                  <a:cubicBezTo>
                    <a:pt x="552" y="1"/>
                    <a:pt x="1" y="608"/>
                    <a:pt x="1" y="1351"/>
                  </a:cubicBezTo>
                  <a:cubicBezTo>
                    <a:pt x="1" y="2094"/>
                    <a:pt x="552" y="2701"/>
                    <a:pt x="1235" y="2701"/>
                  </a:cubicBezTo>
                  <a:cubicBezTo>
                    <a:pt x="1915" y="2701"/>
                    <a:pt x="2470" y="2094"/>
                    <a:pt x="2470" y="1351"/>
                  </a:cubicBezTo>
                  <a:cubicBezTo>
                    <a:pt x="2470" y="608"/>
                    <a:pt x="191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7548558" y="3279795"/>
              <a:ext cx="261416" cy="286288"/>
            </a:xfrm>
            <a:custGeom>
              <a:avLst/>
              <a:gdLst/>
              <a:ahLst/>
              <a:cxnLst/>
              <a:rect l="l" t="t" r="r" b="b"/>
              <a:pathLst>
                <a:path w="2470" h="2705" extrusionOk="0">
                  <a:moveTo>
                    <a:pt x="1235" y="210"/>
                  </a:moveTo>
                  <a:cubicBezTo>
                    <a:pt x="1803" y="210"/>
                    <a:pt x="2265" y="723"/>
                    <a:pt x="2265" y="1355"/>
                  </a:cubicBezTo>
                  <a:cubicBezTo>
                    <a:pt x="2265" y="1983"/>
                    <a:pt x="1803" y="2495"/>
                    <a:pt x="1235" y="2495"/>
                  </a:cubicBezTo>
                  <a:cubicBezTo>
                    <a:pt x="667" y="2495"/>
                    <a:pt x="206" y="1983"/>
                    <a:pt x="206" y="1355"/>
                  </a:cubicBezTo>
                  <a:cubicBezTo>
                    <a:pt x="206" y="723"/>
                    <a:pt x="667" y="210"/>
                    <a:pt x="1235" y="210"/>
                  </a:cubicBezTo>
                  <a:close/>
                  <a:moveTo>
                    <a:pt x="1235" y="1"/>
                  </a:moveTo>
                  <a:cubicBezTo>
                    <a:pt x="556" y="1"/>
                    <a:pt x="1" y="607"/>
                    <a:pt x="1" y="1355"/>
                  </a:cubicBezTo>
                  <a:cubicBezTo>
                    <a:pt x="1" y="2098"/>
                    <a:pt x="556" y="2704"/>
                    <a:pt x="1235" y="2704"/>
                  </a:cubicBezTo>
                  <a:cubicBezTo>
                    <a:pt x="1919" y="2704"/>
                    <a:pt x="2470" y="2098"/>
                    <a:pt x="2470" y="1355"/>
                  </a:cubicBezTo>
                  <a:cubicBezTo>
                    <a:pt x="2470" y="607"/>
                    <a:pt x="1919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7485267" y="3413891"/>
              <a:ext cx="82447" cy="39160"/>
            </a:xfrm>
            <a:custGeom>
              <a:avLst/>
              <a:gdLst/>
              <a:ahLst/>
              <a:cxnLst/>
              <a:rect l="l" t="t" r="r" b="b"/>
              <a:pathLst>
                <a:path w="779" h="370" extrusionOk="0">
                  <a:moveTo>
                    <a:pt x="382" y="0"/>
                  </a:moveTo>
                  <a:cubicBezTo>
                    <a:pt x="170" y="0"/>
                    <a:pt x="9" y="199"/>
                    <a:pt x="1" y="207"/>
                  </a:cubicBezTo>
                  <a:lnTo>
                    <a:pt x="108" y="293"/>
                  </a:lnTo>
                  <a:cubicBezTo>
                    <a:pt x="112" y="293"/>
                    <a:pt x="240" y="138"/>
                    <a:pt x="381" y="138"/>
                  </a:cubicBezTo>
                  <a:cubicBezTo>
                    <a:pt x="388" y="138"/>
                    <a:pt x="395" y="138"/>
                    <a:pt x="402" y="139"/>
                  </a:cubicBezTo>
                  <a:cubicBezTo>
                    <a:pt x="496" y="148"/>
                    <a:pt x="582" y="224"/>
                    <a:pt x="659" y="370"/>
                  </a:cubicBezTo>
                  <a:lnTo>
                    <a:pt x="778" y="306"/>
                  </a:lnTo>
                  <a:cubicBezTo>
                    <a:pt x="680" y="118"/>
                    <a:pt x="560" y="15"/>
                    <a:pt x="419" y="2"/>
                  </a:cubicBezTo>
                  <a:cubicBezTo>
                    <a:pt x="407" y="1"/>
                    <a:pt x="394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7054511" y="3367535"/>
              <a:ext cx="208921" cy="54295"/>
            </a:xfrm>
            <a:custGeom>
              <a:avLst/>
              <a:gdLst/>
              <a:ahLst/>
              <a:cxnLst/>
              <a:rect l="l" t="t" r="r" b="b"/>
              <a:pathLst>
                <a:path w="1974" h="513" extrusionOk="0">
                  <a:moveTo>
                    <a:pt x="26" y="0"/>
                  </a:moveTo>
                  <a:lnTo>
                    <a:pt x="0" y="137"/>
                  </a:lnTo>
                  <a:lnTo>
                    <a:pt x="1944" y="513"/>
                  </a:lnTo>
                  <a:lnTo>
                    <a:pt x="1974" y="37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7610050" y="4068603"/>
              <a:ext cx="520505" cy="774619"/>
            </a:xfrm>
            <a:custGeom>
              <a:avLst/>
              <a:gdLst/>
              <a:ahLst/>
              <a:cxnLst/>
              <a:rect l="l" t="t" r="r" b="b"/>
              <a:pathLst>
                <a:path w="4918" h="7319" extrusionOk="0">
                  <a:moveTo>
                    <a:pt x="772" y="0"/>
                  </a:moveTo>
                  <a:cubicBezTo>
                    <a:pt x="630" y="0"/>
                    <a:pt x="517" y="41"/>
                    <a:pt x="445" y="134"/>
                  </a:cubicBezTo>
                  <a:cubicBezTo>
                    <a:pt x="1" y="706"/>
                    <a:pt x="1359" y="5704"/>
                    <a:pt x="1884" y="7314"/>
                  </a:cubicBezTo>
                  <a:cubicBezTo>
                    <a:pt x="2769" y="7314"/>
                    <a:pt x="3785" y="7318"/>
                    <a:pt x="4917" y="7318"/>
                  </a:cubicBezTo>
                  <a:cubicBezTo>
                    <a:pt x="4870" y="5072"/>
                    <a:pt x="3742" y="1642"/>
                    <a:pt x="3742" y="1642"/>
                  </a:cubicBezTo>
                  <a:cubicBezTo>
                    <a:pt x="3742" y="1642"/>
                    <a:pt x="1677" y="0"/>
                    <a:pt x="772" y="0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7645822" y="3926357"/>
              <a:ext cx="455309" cy="558500"/>
            </a:xfrm>
            <a:custGeom>
              <a:avLst/>
              <a:gdLst/>
              <a:ahLst/>
              <a:cxnLst/>
              <a:rect l="l" t="t" r="r" b="b"/>
              <a:pathLst>
                <a:path w="4302" h="5277" extrusionOk="0">
                  <a:moveTo>
                    <a:pt x="551" y="0"/>
                  </a:moveTo>
                  <a:cubicBezTo>
                    <a:pt x="218" y="0"/>
                    <a:pt x="0" y="55"/>
                    <a:pt x="0" y="55"/>
                  </a:cubicBezTo>
                  <a:cubicBezTo>
                    <a:pt x="0" y="55"/>
                    <a:pt x="837" y="4485"/>
                    <a:pt x="1269" y="4797"/>
                  </a:cubicBezTo>
                  <a:cubicBezTo>
                    <a:pt x="1758" y="5154"/>
                    <a:pt x="2242" y="5277"/>
                    <a:pt x="2675" y="5277"/>
                  </a:cubicBezTo>
                  <a:cubicBezTo>
                    <a:pt x="3607" y="5277"/>
                    <a:pt x="4301" y="4711"/>
                    <a:pt x="4301" y="4711"/>
                  </a:cubicBezTo>
                  <a:cubicBezTo>
                    <a:pt x="4301" y="4711"/>
                    <a:pt x="4092" y="3951"/>
                    <a:pt x="3366" y="2114"/>
                  </a:cubicBezTo>
                  <a:cubicBezTo>
                    <a:pt x="2641" y="281"/>
                    <a:pt x="1304" y="0"/>
                    <a:pt x="551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6739330" y="3875131"/>
              <a:ext cx="1330684" cy="968088"/>
            </a:xfrm>
            <a:custGeom>
              <a:avLst/>
              <a:gdLst/>
              <a:ahLst/>
              <a:cxnLst/>
              <a:rect l="l" t="t" r="r" b="b"/>
              <a:pathLst>
                <a:path w="12573" h="9147" extrusionOk="0">
                  <a:moveTo>
                    <a:pt x="2356" y="0"/>
                  </a:moveTo>
                  <a:cubicBezTo>
                    <a:pt x="1940" y="0"/>
                    <a:pt x="1487" y="155"/>
                    <a:pt x="1090" y="642"/>
                  </a:cubicBezTo>
                  <a:cubicBezTo>
                    <a:pt x="1" y="1975"/>
                    <a:pt x="1295" y="7779"/>
                    <a:pt x="2384" y="9146"/>
                  </a:cubicBezTo>
                  <a:lnTo>
                    <a:pt x="11141" y="9146"/>
                  </a:lnTo>
                  <a:cubicBezTo>
                    <a:pt x="11141" y="9146"/>
                    <a:pt x="12573" y="539"/>
                    <a:pt x="8632" y="539"/>
                  </a:cubicBezTo>
                  <a:cubicBezTo>
                    <a:pt x="8610" y="539"/>
                    <a:pt x="8588" y="539"/>
                    <a:pt x="8565" y="539"/>
                  </a:cubicBezTo>
                  <a:cubicBezTo>
                    <a:pt x="8565" y="539"/>
                    <a:pt x="9103" y="3367"/>
                    <a:pt x="7019" y="3589"/>
                  </a:cubicBezTo>
                  <a:cubicBezTo>
                    <a:pt x="6914" y="3600"/>
                    <a:pt x="6813" y="3606"/>
                    <a:pt x="6714" y="3606"/>
                  </a:cubicBezTo>
                  <a:cubicBezTo>
                    <a:pt x="4333" y="3606"/>
                    <a:pt x="3687" y="467"/>
                    <a:pt x="3687" y="467"/>
                  </a:cubicBezTo>
                  <a:cubicBezTo>
                    <a:pt x="3687" y="467"/>
                    <a:pt x="3078" y="0"/>
                    <a:pt x="2356" y="0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6732555" y="4046271"/>
              <a:ext cx="436893" cy="796951"/>
            </a:xfrm>
            <a:custGeom>
              <a:avLst/>
              <a:gdLst/>
              <a:ahLst/>
              <a:cxnLst/>
              <a:rect l="l" t="t" r="r" b="b"/>
              <a:pathLst>
                <a:path w="4128" h="7530" extrusionOk="0">
                  <a:moveTo>
                    <a:pt x="3354" y="1"/>
                  </a:moveTo>
                  <a:cubicBezTo>
                    <a:pt x="2494" y="1"/>
                    <a:pt x="552" y="2011"/>
                    <a:pt x="552" y="2011"/>
                  </a:cubicBezTo>
                  <a:cubicBezTo>
                    <a:pt x="552" y="2011"/>
                    <a:pt x="1" y="5295"/>
                    <a:pt x="249" y="7529"/>
                  </a:cubicBezTo>
                  <a:lnTo>
                    <a:pt x="2944" y="7529"/>
                  </a:lnTo>
                  <a:cubicBezTo>
                    <a:pt x="3251" y="5863"/>
                    <a:pt x="4127" y="605"/>
                    <a:pt x="3614" y="97"/>
                  </a:cubicBezTo>
                  <a:cubicBezTo>
                    <a:pt x="3547" y="30"/>
                    <a:pt x="3459" y="1"/>
                    <a:pt x="3354" y="1"/>
                  </a:cubicBezTo>
                  <a:close/>
                </a:path>
              </a:pathLst>
            </a:custGeom>
            <a:solidFill>
              <a:srgbClr val="F2C1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6733084" y="3876507"/>
              <a:ext cx="543048" cy="594484"/>
            </a:xfrm>
            <a:custGeom>
              <a:avLst/>
              <a:gdLst/>
              <a:ahLst/>
              <a:cxnLst/>
              <a:rect l="l" t="t" r="r" b="b"/>
              <a:pathLst>
                <a:path w="5131" h="5617" extrusionOk="0">
                  <a:moveTo>
                    <a:pt x="2277" y="1"/>
                  </a:moveTo>
                  <a:cubicBezTo>
                    <a:pt x="364" y="1"/>
                    <a:pt x="63" y="3978"/>
                    <a:pt x="0" y="4934"/>
                  </a:cubicBezTo>
                  <a:cubicBezTo>
                    <a:pt x="0" y="4934"/>
                    <a:pt x="1325" y="5617"/>
                    <a:pt x="3138" y="5617"/>
                  </a:cubicBezTo>
                  <a:cubicBezTo>
                    <a:pt x="3467" y="5617"/>
                    <a:pt x="3813" y="5594"/>
                    <a:pt x="4169" y="5541"/>
                  </a:cubicBezTo>
                  <a:cubicBezTo>
                    <a:pt x="4169" y="5541"/>
                    <a:pt x="5130" y="825"/>
                    <a:pt x="2772" y="82"/>
                  </a:cubicBezTo>
                  <a:cubicBezTo>
                    <a:pt x="2596" y="27"/>
                    <a:pt x="2431" y="1"/>
                    <a:pt x="2277" y="1"/>
                  </a:cubicBezTo>
                  <a:close/>
                </a:path>
              </a:pathLst>
            </a:custGeom>
            <a:solidFill>
              <a:srgbClr val="1449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2C41B96-304E-46A5-A86A-24AAAFA31D11}"/>
              </a:ext>
            </a:extLst>
          </p:cNvPr>
          <p:cNvGrpSpPr/>
          <p:nvPr/>
        </p:nvGrpSpPr>
        <p:grpSpPr>
          <a:xfrm>
            <a:off x="3983479" y="3643281"/>
            <a:ext cx="1554320" cy="2218351"/>
            <a:chOff x="3983479" y="3643281"/>
            <a:chExt cx="1554320" cy="2218351"/>
          </a:xfrm>
        </p:grpSpPr>
        <p:sp>
          <p:nvSpPr>
            <p:cNvPr id="2159" name="Google Shape;2159;p40"/>
            <p:cNvSpPr/>
            <p:nvPr/>
          </p:nvSpPr>
          <p:spPr>
            <a:xfrm>
              <a:off x="4270085" y="4236289"/>
              <a:ext cx="125840" cy="26353"/>
            </a:xfrm>
            <a:custGeom>
              <a:avLst/>
              <a:gdLst/>
              <a:ahLst/>
              <a:cxnLst/>
              <a:rect l="l" t="t" r="r" b="b"/>
              <a:pathLst>
                <a:path w="1189" h="249" extrusionOk="0">
                  <a:moveTo>
                    <a:pt x="14" y="0"/>
                  </a:moveTo>
                  <a:lnTo>
                    <a:pt x="1" y="141"/>
                  </a:lnTo>
                  <a:lnTo>
                    <a:pt x="1175" y="248"/>
                  </a:lnTo>
                  <a:lnTo>
                    <a:pt x="1188" y="10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4260877" y="3854109"/>
              <a:ext cx="927552" cy="1377781"/>
            </a:xfrm>
            <a:custGeom>
              <a:avLst/>
              <a:gdLst/>
              <a:ahLst/>
              <a:cxnLst/>
              <a:rect l="l" t="t" r="r" b="b"/>
              <a:pathLst>
                <a:path w="8764" h="13018" extrusionOk="0">
                  <a:moveTo>
                    <a:pt x="4890" y="1"/>
                  </a:moveTo>
                  <a:cubicBezTo>
                    <a:pt x="3923" y="1"/>
                    <a:pt x="1512" y="593"/>
                    <a:pt x="1228" y="1894"/>
                  </a:cubicBezTo>
                  <a:cubicBezTo>
                    <a:pt x="1083" y="2556"/>
                    <a:pt x="464" y="8374"/>
                    <a:pt x="3270" y="8626"/>
                  </a:cubicBezTo>
                  <a:lnTo>
                    <a:pt x="3347" y="9515"/>
                  </a:lnTo>
                  <a:cubicBezTo>
                    <a:pt x="3347" y="9515"/>
                    <a:pt x="1651" y="10130"/>
                    <a:pt x="788" y="10236"/>
                  </a:cubicBezTo>
                  <a:cubicBezTo>
                    <a:pt x="1" y="10331"/>
                    <a:pt x="1701" y="13018"/>
                    <a:pt x="4198" y="13018"/>
                  </a:cubicBezTo>
                  <a:cubicBezTo>
                    <a:pt x="4422" y="13018"/>
                    <a:pt x="4653" y="12996"/>
                    <a:pt x="4889" y="12949"/>
                  </a:cubicBezTo>
                  <a:cubicBezTo>
                    <a:pt x="7755" y="12372"/>
                    <a:pt x="8763" y="9523"/>
                    <a:pt x="8763" y="9523"/>
                  </a:cubicBezTo>
                  <a:lnTo>
                    <a:pt x="6341" y="9152"/>
                  </a:lnTo>
                  <a:cubicBezTo>
                    <a:pt x="6341" y="9152"/>
                    <a:pt x="5718" y="263"/>
                    <a:pt x="5226" y="45"/>
                  </a:cubicBezTo>
                  <a:cubicBezTo>
                    <a:pt x="5160" y="16"/>
                    <a:pt x="5043" y="1"/>
                    <a:pt x="4890" y="1"/>
                  </a:cubicBez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4799482" y="4258409"/>
              <a:ext cx="213261" cy="258559"/>
            </a:xfrm>
            <a:custGeom>
              <a:avLst/>
              <a:gdLst/>
              <a:ahLst/>
              <a:cxnLst/>
              <a:rect l="l" t="t" r="r" b="b"/>
              <a:pathLst>
                <a:path w="2015" h="2443" extrusionOk="0">
                  <a:moveTo>
                    <a:pt x="1108" y="0"/>
                  </a:moveTo>
                  <a:cubicBezTo>
                    <a:pt x="829" y="0"/>
                    <a:pt x="620" y="381"/>
                    <a:pt x="620" y="381"/>
                  </a:cubicBezTo>
                  <a:cubicBezTo>
                    <a:pt x="620" y="381"/>
                    <a:pt x="1" y="1615"/>
                    <a:pt x="757" y="2290"/>
                  </a:cubicBezTo>
                  <a:cubicBezTo>
                    <a:pt x="874" y="2396"/>
                    <a:pt x="988" y="2442"/>
                    <a:pt x="1094" y="2442"/>
                  </a:cubicBezTo>
                  <a:cubicBezTo>
                    <a:pt x="1666" y="2442"/>
                    <a:pt x="2014" y="1086"/>
                    <a:pt x="1517" y="304"/>
                  </a:cubicBezTo>
                  <a:cubicBezTo>
                    <a:pt x="1375" y="78"/>
                    <a:pt x="1234" y="0"/>
                    <a:pt x="1108" y="0"/>
                  </a:cubicBez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4830703" y="3643281"/>
              <a:ext cx="405567" cy="337407"/>
            </a:xfrm>
            <a:custGeom>
              <a:avLst/>
              <a:gdLst/>
              <a:ahLst/>
              <a:cxnLst/>
              <a:rect l="l" t="t" r="r" b="b"/>
              <a:pathLst>
                <a:path w="3832" h="3188" extrusionOk="0">
                  <a:moveTo>
                    <a:pt x="2347" y="2583"/>
                  </a:moveTo>
                  <a:cubicBezTo>
                    <a:pt x="2346" y="2583"/>
                    <a:pt x="2345" y="2584"/>
                    <a:pt x="2345" y="2584"/>
                  </a:cubicBezTo>
                  <a:cubicBezTo>
                    <a:pt x="2346" y="2583"/>
                    <a:pt x="2347" y="2583"/>
                    <a:pt x="2347" y="2583"/>
                  </a:cubicBezTo>
                  <a:close/>
                  <a:moveTo>
                    <a:pt x="2085" y="1"/>
                  </a:moveTo>
                  <a:cubicBezTo>
                    <a:pt x="2032" y="1"/>
                    <a:pt x="1976" y="4"/>
                    <a:pt x="1918" y="12"/>
                  </a:cubicBezTo>
                  <a:cubicBezTo>
                    <a:pt x="0" y="264"/>
                    <a:pt x="1337" y="2203"/>
                    <a:pt x="1337" y="2203"/>
                  </a:cubicBezTo>
                  <a:cubicBezTo>
                    <a:pt x="1337" y="2203"/>
                    <a:pt x="1059" y="2139"/>
                    <a:pt x="866" y="2139"/>
                  </a:cubicBezTo>
                  <a:cubicBezTo>
                    <a:pt x="590" y="2139"/>
                    <a:pt x="487" y="2270"/>
                    <a:pt x="1615" y="2908"/>
                  </a:cubicBezTo>
                  <a:cubicBezTo>
                    <a:pt x="1965" y="3107"/>
                    <a:pt x="2250" y="3188"/>
                    <a:pt x="2481" y="3188"/>
                  </a:cubicBezTo>
                  <a:cubicBezTo>
                    <a:pt x="3513" y="3188"/>
                    <a:pt x="3482" y="1572"/>
                    <a:pt x="3482" y="1571"/>
                  </a:cubicBezTo>
                  <a:lnTo>
                    <a:pt x="3482" y="1571"/>
                  </a:lnTo>
                  <a:cubicBezTo>
                    <a:pt x="3302" y="2656"/>
                    <a:pt x="2422" y="2857"/>
                    <a:pt x="2422" y="2857"/>
                  </a:cubicBezTo>
                  <a:cubicBezTo>
                    <a:pt x="3832" y="2404"/>
                    <a:pt x="3251" y="641"/>
                    <a:pt x="3251" y="640"/>
                  </a:cubicBezTo>
                  <a:lnTo>
                    <a:pt x="3251" y="640"/>
                  </a:lnTo>
                  <a:cubicBezTo>
                    <a:pt x="3440" y="1719"/>
                    <a:pt x="2837" y="2272"/>
                    <a:pt x="2523" y="2482"/>
                  </a:cubicBezTo>
                  <a:lnTo>
                    <a:pt x="2523" y="2482"/>
                  </a:lnTo>
                  <a:cubicBezTo>
                    <a:pt x="3379" y="1871"/>
                    <a:pt x="3284" y="1"/>
                    <a:pt x="2085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4894840" y="3823098"/>
              <a:ext cx="152087" cy="151981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719" y="0"/>
                  </a:moveTo>
                  <a:cubicBezTo>
                    <a:pt x="321" y="0"/>
                    <a:pt x="1" y="321"/>
                    <a:pt x="1" y="718"/>
                  </a:cubicBezTo>
                  <a:cubicBezTo>
                    <a:pt x="1" y="1115"/>
                    <a:pt x="321" y="1436"/>
                    <a:pt x="719" y="1436"/>
                  </a:cubicBezTo>
                  <a:cubicBezTo>
                    <a:pt x="1116" y="1436"/>
                    <a:pt x="1436" y="1115"/>
                    <a:pt x="1436" y="718"/>
                  </a:cubicBezTo>
                  <a:cubicBezTo>
                    <a:pt x="1436" y="321"/>
                    <a:pt x="1116" y="0"/>
                    <a:pt x="719" y="0"/>
                  </a:cubicBezTo>
                  <a:close/>
                </a:path>
              </a:pathLst>
            </a:custGeom>
            <a:solidFill>
              <a:srgbClr val="FFA4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4315807" y="3756315"/>
              <a:ext cx="879820" cy="1070327"/>
            </a:xfrm>
            <a:custGeom>
              <a:avLst/>
              <a:gdLst/>
              <a:ahLst/>
              <a:cxnLst/>
              <a:rect l="l" t="t" r="r" b="b"/>
              <a:pathLst>
                <a:path w="8313" h="10113" extrusionOk="0">
                  <a:moveTo>
                    <a:pt x="3778" y="1"/>
                  </a:moveTo>
                  <a:cubicBezTo>
                    <a:pt x="2900" y="1"/>
                    <a:pt x="2134" y="360"/>
                    <a:pt x="1640" y="832"/>
                  </a:cubicBezTo>
                  <a:cubicBezTo>
                    <a:pt x="829" y="1605"/>
                    <a:pt x="705" y="2673"/>
                    <a:pt x="705" y="2673"/>
                  </a:cubicBezTo>
                  <a:cubicBezTo>
                    <a:pt x="1244" y="1851"/>
                    <a:pt x="2002" y="1618"/>
                    <a:pt x="2687" y="1618"/>
                  </a:cubicBezTo>
                  <a:cubicBezTo>
                    <a:pt x="3577" y="1618"/>
                    <a:pt x="4344" y="2011"/>
                    <a:pt x="4344" y="2011"/>
                  </a:cubicBezTo>
                  <a:cubicBezTo>
                    <a:pt x="4267" y="2353"/>
                    <a:pt x="4173" y="3241"/>
                    <a:pt x="4750" y="3566"/>
                  </a:cubicBezTo>
                  <a:cubicBezTo>
                    <a:pt x="4806" y="4967"/>
                    <a:pt x="4870" y="7940"/>
                    <a:pt x="4387" y="8017"/>
                  </a:cubicBezTo>
                  <a:cubicBezTo>
                    <a:pt x="4368" y="8020"/>
                    <a:pt x="4350" y="8021"/>
                    <a:pt x="4333" y="8021"/>
                  </a:cubicBezTo>
                  <a:cubicBezTo>
                    <a:pt x="3812" y="8021"/>
                    <a:pt x="4600" y="6530"/>
                    <a:pt x="3825" y="6530"/>
                  </a:cubicBezTo>
                  <a:cubicBezTo>
                    <a:pt x="3819" y="6530"/>
                    <a:pt x="3813" y="6530"/>
                    <a:pt x="3806" y="6530"/>
                  </a:cubicBezTo>
                  <a:cubicBezTo>
                    <a:pt x="2977" y="6556"/>
                    <a:pt x="1363" y="6453"/>
                    <a:pt x="1363" y="7158"/>
                  </a:cubicBezTo>
                  <a:cubicBezTo>
                    <a:pt x="1363" y="7591"/>
                    <a:pt x="1372" y="8127"/>
                    <a:pt x="1241" y="8127"/>
                  </a:cubicBezTo>
                  <a:cubicBezTo>
                    <a:pt x="1158" y="8127"/>
                    <a:pt x="1018" y="7910"/>
                    <a:pt x="782" y="7312"/>
                  </a:cubicBezTo>
                  <a:lnTo>
                    <a:pt x="782" y="7312"/>
                  </a:lnTo>
                  <a:cubicBezTo>
                    <a:pt x="782" y="7312"/>
                    <a:pt x="0" y="9405"/>
                    <a:pt x="1260" y="9858"/>
                  </a:cubicBezTo>
                  <a:cubicBezTo>
                    <a:pt x="1633" y="9992"/>
                    <a:pt x="2165" y="10113"/>
                    <a:pt x="2723" y="10113"/>
                  </a:cubicBezTo>
                  <a:cubicBezTo>
                    <a:pt x="4049" y="10113"/>
                    <a:pt x="5521" y="9428"/>
                    <a:pt x="5344" y="6607"/>
                  </a:cubicBezTo>
                  <a:cubicBezTo>
                    <a:pt x="5310" y="6077"/>
                    <a:pt x="5284" y="5612"/>
                    <a:pt x="5263" y="5202"/>
                  </a:cubicBezTo>
                  <a:cubicBezTo>
                    <a:pt x="5337" y="4994"/>
                    <a:pt x="5467" y="4808"/>
                    <a:pt x="5685" y="4808"/>
                  </a:cubicBezTo>
                  <a:cubicBezTo>
                    <a:pt x="5740" y="4808"/>
                    <a:pt x="5801" y="4820"/>
                    <a:pt x="5869" y="4847"/>
                  </a:cubicBezTo>
                  <a:cubicBezTo>
                    <a:pt x="5869" y="4847"/>
                    <a:pt x="6151" y="5027"/>
                    <a:pt x="6271" y="5509"/>
                  </a:cubicBezTo>
                  <a:cubicBezTo>
                    <a:pt x="6271" y="5509"/>
                    <a:pt x="8312" y="1827"/>
                    <a:pt x="5271" y="354"/>
                  </a:cubicBezTo>
                  <a:cubicBezTo>
                    <a:pt x="4758" y="105"/>
                    <a:pt x="4252" y="1"/>
                    <a:pt x="3778" y="1"/>
                  </a:cubicBezTo>
                  <a:close/>
                </a:path>
              </a:pathLst>
            </a:custGeom>
            <a:solidFill>
              <a:srgbClr val="A653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4275059" y="4200621"/>
              <a:ext cx="243319" cy="203524"/>
            </a:xfrm>
            <a:custGeom>
              <a:avLst/>
              <a:gdLst/>
              <a:ahLst/>
              <a:cxnLst/>
              <a:rect l="l" t="t" r="r" b="b"/>
              <a:pathLst>
                <a:path w="2299" h="1923" extrusionOk="0">
                  <a:moveTo>
                    <a:pt x="1884" y="214"/>
                  </a:moveTo>
                  <a:cubicBezTo>
                    <a:pt x="1927" y="440"/>
                    <a:pt x="2008" y="1081"/>
                    <a:pt x="1726" y="1444"/>
                  </a:cubicBezTo>
                  <a:cubicBezTo>
                    <a:pt x="1598" y="1615"/>
                    <a:pt x="1410" y="1700"/>
                    <a:pt x="1150" y="1709"/>
                  </a:cubicBezTo>
                  <a:cubicBezTo>
                    <a:pt x="1137" y="1709"/>
                    <a:pt x="1125" y="1709"/>
                    <a:pt x="1113" y="1709"/>
                  </a:cubicBezTo>
                  <a:cubicBezTo>
                    <a:pt x="904" y="1709"/>
                    <a:pt x="741" y="1641"/>
                    <a:pt x="612" y="1499"/>
                  </a:cubicBezTo>
                  <a:cubicBezTo>
                    <a:pt x="296" y="1153"/>
                    <a:pt x="308" y="478"/>
                    <a:pt x="325" y="231"/>
                  </a:cubicBezTo>
                  <a:lnTo>
                    <a:pt x="1884" y="214"/>
                  </a:lnTo>
                  <a:close/>
                  <a:moveTo>
                    <a:pt x="2055" y="0"/>
                  </a:moveTo>
                  <a:lnTo>
                    <a:pt x="133" y="17"/>
                  </a:lnTo>
                  <a:lnTo>
                    <a:pt x="120" y="111"/>
                  </a:lnTo>
                  <a:cubicBezTo>
                    <a:pt x="116" y="154"/>
                    <a:pt x="1" y="1145"/>
                    <a:pt x="454" y="1645"/>
                  </a:cubicBezTo>
                  <a:cubicBezTo>
                    <a:pt x="624" y="1828"/>
                    <a:pt x="847" y="1922"/>
                    <a:pt x="1120" y="1922"/>
                  </a:cubicBezTo>
                  <a:lnTo>
                    <a:pt x="1158" y="1922"/>
                  </a:lnTo>
                  <a:cubicBezTo>
                    <a:pt x="1479" y="1914"/>
                    <a:pt x="1731" y="1794"/>
                    <a:pt x="1897" y="1572"/>
                  </a:cubicBezTo>
                  <a:cubicBezTo>
                    <a:pt x="2299" y="1047"/>
                    <a:pt x="2085" y="120"/>
                    <a:pt x="2077" y="81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4548119" y="4200621"/>
              <a:ext cx="243848" cy="203524"/>
            </a:xfrm>
            <a:custGeom>
              <a:avLst/>
              <a:gdLst/>
              <a:ahLst/>
              <a:cxnLst/>
              <a:rect l="l" t="t" r="r" b="b"/>
              <a:pathLst>
                <a:path w="2304" h="1923" extrusionOk="0">
                  <a:moveTo>
                    <a:pt x="1884" y="214"/>
                  </a:moveTo>
                  <a:cubicBezTo>
                    <a:pt x="1927" y="440"/>
                    <a:pt x="2008" y="1081"/>
                    <a:pt x="1731" y="1444"/>
                  </a:cubicBezTo>
                  <a:cubicBezTo>
                    <a:pt x="1598" y="1615"/>
                    <a:pt x="1410" y="1700"/>
                    <a:pt x="1150" y="1709"/>
                  </a:cubicBezTo>
                  <a:cubicBezTo>
                    <a:pt x="1137" y="1709"/>
                    <a:pt x="1125" y="1709"/>
                    <a:pt x="1113" y="1709"/>
                  </a:cubicBezTo>
                  <a:cubicBezTo>
                    <a:pt x="904" y="1709"/>
                    <a:pt x="741" y="1641"/>
                    <a:pt x="616" y="1499"/>
                  </a:cubicBezTo>
                  <a:cubicBezTo>
                    <a:pt x="300" y="1153"/>
                    <a:pt x="313" y="478"/>
                    <a:pt x="325" y="231"/>
                  </a:cubicBezTo>
                  <a:lnTo>
                    <a:pt x="1884" y="214"/>
                  </a:lnTo>
                  <a:close/>
                  <a:moveTo>
                    <a:pt x="2055" y="0"/>
                  </a:moveTo>
                  <a:lnTo>
                    <a:pt x="133" y="17"/>
                  </a:lnTo>
                  <a:lnTo>
                    <a:pt x="125" y="111"/>
                  </a:lnTo>
                  <a:cubicBezTo>
                    <a:pt x="116" y="154"/>
                    <a:pt x="1" y="1145"/>
                    <a:pt x="458" y="1645"/>
                  </a:cubicBezTo>
                  <a:cubicBezTo>
                    <a:pt x="624" y="1828"/>
                    <a:pt x="846" y="1922"/>
                    <a:pt x="1120" y="1922"/>
                  </a:cubicBezTo>
                  <a:lnTo>
                    <a:pt x="1158" y="1922"/>
                  </a:lnTo>
                  <a:cubicBezTo>
                    <a:pt x="1479" y="1914"/>
                    <a:pt x="1731" y="1794"/>
                    <a:pt x="1897" y="1572"/>
                  </a:cubicBezTo>
                  <a:cubicBezTo>
                    <a:pt x="2303" y="1047"/>
                    <a:pt x="2085" y="120"/>
                    <a:pt x="2077" y="81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4762015" y="4238087"/>
              <a:ext cx="216119" cy="35879"/>
            </a:xfrm>
            <a:custGeom>
              <a:avLst/>
              <a:gdLst/>
              <a:ahLst/>
              <a:cxnLst/>
              <a:rect l="l" t="t" r="r" b="b"/>
              <a:pathLst>
                <a:path w="2042" h="339" extrusionOk="0">
                  <a:moveTo>
                    <a:pt x="13" y="1"/>
                  </a:moveTo>
                  <a:lnTo>
                    <a:pt x="0" y="146"/>
                  </a:lnTo>
                  <a:lnTo>
                    <a:pt x="2029" y="338"/>
                  </a:lnTo>
                  <a:lnTo>
                    <a:pt x="2042" y="19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4484828" y="4239675"/>
              <a:ext cx="90596" cy="34715"/>
            </a:xfrm>
            <a:custGeom>
              <a:avLst/>
              <a:gdLst/>
              <a:ahLst/>
              <a:cxnLst/>
              <a:rect l="l" t="t" r="r" b="b"/>
              <a:pathLst>
                <a:path w="856" h="328" extrusionOk="0">
                  <a:moveTo>
                    <a:pt x="368" y="0"/>
                  </a:moveTo>
                  <a:cubicBezTo>
                    <a:pt x="342" y="0"/>
                    <a:pt x="316" y="3"/>
                    <a:pt x="291" y="7"/>
                  </a:cubicBezTo>
                  <a:cubicBezTo>
                    <a:pt x="95" y="41"/>
                    <a:pt x="5" y="195"/>
                    <a:pt x="1" y="199"/>
                  </a:cubicBezTo>
                  <a:lnTo>
                    <a:pt x="125" y="272"/>
                  </a:lnTo>
                  <a:cubicBezTo>
                    <a:pt x="125" y="267"/>
                    <a:pt x="189" y="169"/>
                    <a:pt x="317" y="148"/>
                  </a:cubicBezTo>
                  <a:cubicBezTo>
                    <a:pt x="334" y="145"/>
                    <a:pt x="351" y="144"/>
                    <a:pt x="369" y="144"/>
                  </a:cubicBezTo>
                  <a:cubicBezTo>
                    <a:pt x="485" y="144"/>
                    <a:pt x="617" y="205"/>
                    <a:pt x="765" y="327"/>
                  </a:cubicBezTo>
                  <a:lnTo>
                    <a:pt x="855" y="216"/>
                  </a:lnTo>
                  <a:cubicBezTo>
                    <a:pt x="680" y="7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3995756" y="5253917"/>
              <a:ext cx="336879" cy="607715"/>
            </a:xfrm>
            <a:custGeom>
              <a:avLst/>
              <a:gdLst/>
              <a:ahLst/>
              <a:cxnLst/>
              <a:rect l="l" t="t" r="r" b="b"/>
              <a:pathLst>
                <a:path w="3183" h="5742" extrusionOk="0">
                  <a:moveTo>
                    <a:pt x="3182" y="0"/>
                  </a:moveTo>
                  <a:lnTo>
                    <a:pt x="649" y="163"/>
                  </a:lnTo>
                  <a:lnTo>
                    <a:pt x="0" y="5741"/>
                  </a:lnTo>
                  <a:lnTo>
                    <a:pt x="2610" y="5741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rgbClr val="FD8E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3983479" y="4921163"/>
              <a:ext cx="357728" cy="594167"/>
            </a:xfrm>
            <a:custGeom>
              <a:avLst/>
              <a:gdLst/>
              <a:ahLst/>
              <a:cxnLst/>
              <a:rect l="l" t="t" r="r" b="b"/>
              <a:pathLst>
                <a:path w="3380" h="5614" extrusionOk="0">
                  <a:moveTo>
                    <a:pt x="2888" y="1"/>
                  </a:moveTo>
                  <a:cubicBezTo>
                    <a:pt x="2888" y="1"/>
                    <a:pt x="616" y="287"/>
                    <a:pt x="1" y="4938"/>
                  </a:cubicBezTo>
                  <a:lnTo>
                    <a:pt x="3379" y="561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4179277" y="4828026"/>
              <a:ext cx="1101760" cy="1033601"/>
            </a:xfrm>
            <a:custGeom>
              <a:avLst/>
              <a:gdLst/>
              <a:ahLst/>
              <a:cxnLst/>
              <a:rect l="l" t="t" r="r" b="b"/>
              <a:pathLst>
                <a:path w="10410" h="9766" extrusionOk="0">
                  <a:moveTo>
                    <a:pt x="8364" y="1"/>
                  </a:moveTo>
                  <a:cubicBezTo>
                    <a:pt x="7830" y="975"/>
                    <a:pt x="6762" y="2482"/>
                    <a:pt x="5267" y="2504"/>
                  </a:cubicBezTo>
                  <a:cubicBezTo>
                    <a:pt x="5251" y="2504"/>
                    <a:pt x="5236" y="2504"/>
                    <a:pt x="5220" y="2504"/>
                  </a:cubicBezTo>
                  <a:cubicBezTo>
                    <a:pt x="3494" y="2504"/>
                    <a:pt x="3011" y="1089"/>
                    <a:pt x="2888" y="501"/>
                  </a:cubicBezTo>
                  <a:lnTo>
                    <a:pt x="1038" y="881"/>
                  </a:lnTo>
                  <a:cubicBezTo>
                    <a:pt x="380" y="2273"/>
                    <a:pt x="103" y="7010"/>
                    <a:pt x="0" y="9765"/>
                  </a:cubicBezTo>
                  <a:lnTo>
                    <a:pt x="10410" y="9765"/>
                  </a:lnTo>
                  <a:cubicBezTo>
                    <a:pt x="10380" y="6856"/>
                    <a:pt x="10294" y="2397"/>
                    <a:pt x="10294" y="2397"/>
                  </a:cubicBezTo>
                  <a:lnTo>
                    <a:pt x="10017" y="184"/>
                  </a:lnTo>
                  <a:lnTo>
                    <a:pt x="8364" y="1"/>
                  </a:ln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5045023" y="5119609"/>
              <a:ext cx="363020" cy="742021"/>
            </a:xfrm>
            <a:custGeom>
              <a:avLst/>
              <a:gdLst/>
              <a:ahLst/>
              <a:cxnLst/>
              <a:rect l="l" t="t" r="r" b="b"/>
              <a:pathLst>
                <a:path w="3430" h="7011" extrusionOk="0">
                  <a:moveTo>
                    <a:pt x="3387" y="1"/>
                  </a:moveTo>
                  <a:lnTo>
                    <a:pt x="0" y="902"/>
                  </a:lnTo>
                  <a:lnTo>
                    <a:pt x="0" y="7010"/>
                  </a:lnTo>
                  <a:lnTo>
                    <a:pt x="3430" y="7010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rgbClr val="FDAB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967339" y="4845383"/>
              <a:ext cx="570460" cy="598507"/>
            </a:xfrm>
            <a:custGeom>
              <a:avLst/>
              <a:gdLst/>
              <a:ahLst/>
              <a:cxnLst/>
              <a:rect l="l" t="t" r="r" b="b"/>
              <a:pathLst>
                <a:path w="5390" h="5655" extrusionOk="0">
                  <a:moveTo>
                    <a:pt x="2411" y="1"/>
                  </a:moveTo>
                  <a:cubicBezTo>
                    <a:pt x="0" y="1"/>
                    <a:pt x="42" y="5654"/>
                    <a:pt x="42" y="5654"/>
                  </a:cubicBezTo>
                  <a:lnTo>
                    <a:pt x="4574" y="5287"/>
                  </a:lnTo>
                  <a:cubicBezTo>
                    <a:pt x="4574" y="5287"/>
                    <a:pt x="5390" y="166"/>
                    <a:pt x="2502" y="3"/>
                  </a:cubicBezTo>
                  <a:cubicBezTo>
                    <a:pt x="2471" y="2"/>
                    <a:pt x="2441" y="1"/>
                    <a:pt x="2411" y="1"/>
                  </a:cubicBezTo>
                  <a:close/>
                </a:path>
              </a:pathLst>
            </a:custGeom>
            <a:solidFill>
              <a:srgbClr val="63C0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927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9CB0982-AB8F-427A-8B1D-C5FE3308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707812"/>
            <a:ext cx="3771900" cy="3714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454BCB-F083-4E06-AA07-FDAD90FD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71" y="1707812"/>
            <a:ext cx="4733925" cy="3314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D7B9D8-539B-4903-8557-984C8EB3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05" y="3170609"/>
            <a:ext cx="4695825" cy="3352800"/>
          </a:xfrm>
          <a:prstGeom prst="rect">
            <a:avLst/>
          </a:prstGeom>
        </p:spPr>
      </p:pic>
      <p:graphicFrame>
        <p:nvGraphicFramePr>
          <p:cNvPr id="16" name="Tableau 3">
            <a:extLst>
              <a:ext uri="{FF2B5EF4-FFF2-40B4-BE49-F238E27FC236}">
                <a16:creationId xmlns:a16="http://schemas.microsoft.com/office/drawing/2014/main" id="{5E30E6AE-9D02-4BA3-88C2-8F2D68C8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5396"/>
              </p:ext>
            </p:extLst>
          </p:nvPr>
        </p:nvGraphicFramePr>
        <p:xfrm>
          <a:off x="377907" y="1328759"/>
          <a:ext cx="11347928" cy="4359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Champions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Loyal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Potential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loy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n-US" sz="1500" dirty="0" err="1"/>
                        <a:t>pc_gamer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consoles_games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dvds_blu_ray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, baby,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drinks, food, </a:t>
                      </a:r>
                      <a:r>
                        <a:rPr lang="en-US" sz="1500" dirty="0" err="1"/>
                        <a:t>food_drink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la_cuisine</a:t>
                      </a:r>
                      <a:r>
                        <a:rPr lang="en-US" sz="1500" dirty="0"/>
                        <a:t>, 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Others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26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4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348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9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948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544021" cy="87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Réduction des catégories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</p:spTree>
    <p:extLst>
      <p:ext uri="{BB962C8B-B14F-4D97-AF65-F5344CB8AC3E}">
        <p14:creationId xmlns:p14="http://schemas.microsoft.com/office/powerpoint/2010/main" val="306063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544021" cy="146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  <p:sp>
        <p:nvSpPr>
          <p:cNvPr id="36" name="Google Shape;886;p38">
            <a:extLst>
              <a:ext uri="{FF2B5EF4-FFF2-40B4-BE49-F238E27FC236}">
                <a16:creationId xmlns:a16="http://schemas.microsoft.com/office/drawing/2014/main" id="{701082C8-4FAA-4483-9AFB-18388DE1943B}"/>
              </a:ext>
            </a:extLst>
          </p:cNvPr>
          <p:cNvSpPr/>
          <p:nvPr/>
        </p:nvSpPr>
        <p:spPr>
          <a:xfrm>
            <a:off x="10068220" y="12086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70AD47"/>
          </a:solidFill>
          <a:ln>
            <a:solidFill>
              <a:srgbClr val="70AD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87;p38">
            <a:extLst>
              <a:ext uri="{FF2B5EF4-FFF2-40B4-BE49-F238E27FC236}">
                <a16:creationId xmlns:a16="http://schemas.microsoft.com/office/drawing/2014/main" id="{A34A34B9-E651-46DE-8CEA-087ECD0AECAC}"/>
              </a:ext>
            </a:extLst>
          </p:cNvPr>
          <p:cNvSpPr txBox="1"/>
          <p:nvPr/>
        </p:nvSpPr>
        <p:spPr>
          <a:xfrm>
            <a:off x="10182137" y="436797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</a:p>
        </p:txBody>
      </p:sp>
    </p:spTree>
    <p:extLst>
      <p:ext uri="{BB962C8B-B14F-4D97-AF65-F5344CB8AC3E}">
        <p14:creationId xmlns:p14="http://schemas.microsoft.com/office/powerpoint/2010/main" val="1378407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Ensemble de données filtré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32AAF6-9566-40D5-82F2-D355C0FB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143466"/>
            <a:ext cx="11277600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93EDD7-3E07-49ED-97CA-7FC7712A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4953697"/>
            <a:ext cx="5362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2077162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377906" y="2513195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7056662" y="1569844"/>
            <a:ext cx="4946260" cy="50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828811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642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CE76F-001C-4343-8C1F-1583ED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614956"/>
            <a:ext cx="6381750" cy="5810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614362"/>
            <a:ext cx="106108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0" y="1139401"/>
            <a:ext cx="11335624" cy="5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54" y="271462"/>
            <a:ext cx="7191375" cy="6010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802791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customer_unique_id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769085" y="267917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22346</TotalTime>
  <Words>5943</Words>
  <Application>Microsoft Office PowerPoint</Application>
  <PresentationFormat>Grand écran</PresentationFormat>
  <Paragraphs>1089</Paragraphs>
  <Slides>128</Slides>
  <Notes>87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128</vt:i4>
      </vt:variant>
    </vt:vector>
  </HeadingPairs>
  <TitlesOfParts>
    <vt:vector size="141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proxima nova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568</cp:revision>
  <cp:lastPrinted>2021-09-06T10:04:02Z</cp:lastPrinted>
  <dcterms:created xsi:type="dcterms:W3CDTF">2019-08-03T17:49:11Z</dcterms:created>
  <dcterms:modified xsi:type="dcterms:W3CDTF">2021-10-11T06:09:50Z</dcterms:modified>
</cp:coreProperties>
</file>